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74" r:id="rId5"/>
    <p:sldMasterId id="2147483743" r:id="rId6"/>
  </p:sldMasterIdLst>
  <p:notesMasterIdLst>
    <p:notesMasterId r:id="rId24"/>
  </p:notesMasterIdLst>
  <p:sldIdLst>
    <p:sldId id="260" r:id="rId7"/>
    <p:sldId id="261" r:id="rId8"/>
    <p:sldId id="269" r:id="rId9"/>
    <p:sldId id="273" r:id="rId10"/>
    <p:sldId id="263" r:id="rId11"/>
    <p:sldId id="264" r:id="rId12"/>
    <p:sldId id="271" r:id="rId13"/>
    <p:sldId id="265" r:id="rId14"/>
    <p:sldId id="270" r:id="rId15"/>
    <p:sldId id="266" r:id="rId16"/>
    <p:sldId id="272" r:id="rId17"/>
    <p:sldId id="274" r:id="rId18"/>
    <p:sldId id="267" r:id="rId19"/>
    <p:sldId id="275" r:id="rId20"/>
    <p:sldId id="276" r:id="rId21"/>
    <p:sldId id="277" r:id="rId22"/>
    <p:sldId id="257"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43"/>
    <a:srgbClr val="1688A8"/>
    <a:srgbClr val="ECEFF1"/>
    <a:srgbClr val="D4C19F"/>
    <a:srgbClr val="D72620"/>
    <a:srgbClr val="0076B2"/>
    <a:srgbClr val="FEFD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70306" autoAdjust="0"/>
  </p:normalViewPr>
  <p:slideViewPr>
    <p:cSldViewPr snapToGrid="0" snapToObjects="1">
      <p:cViewPr>
        <p:scale>
          <a:sx n="70" d="100"/>
          <a:sy n="70" d="100"/>
        </p:scale>
        <p:origin x="317" y="3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43658-7C95-4469-9AC6-866405F19CB8}" type="datetimeFigureOut">
              <a:rPr lang="en-IE" smtClean="0"/>
              <a:t>21/11/2022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6B3FF-E711-47B7-8C6D-F3DF85BE9219}" type="slidenum">
              <a:rPr lang="en-IE" smtClean="0"/>
              <a:t>‹#›</a:t>
            </a:fld>
            <a:endParaRPr lang="en-IE"/>
          </a:p>
        </p:txBody>
      </p:sp>
    </p:spTree>
    <p:extLst>
      <p:ext uri="{BB962C8B-B14F-4D97-AF65-F5344CB8AC3E}">
        <p14:creationId xmlns:p14="http://schemas.microsoft.com/office/powerpoint/2010/main" val="353360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licenses/by/2.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5558858/#R1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5558858/#R1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a:t>
            </a:fld>
            <a:endParaRPr lang="en-IE"/>
          </a:p>
        </p:txBody>
      </p:sp>
    </p:spTree>
    <p:extLst>
      <p:ext uri="{BB962C8B-B14F-4D97-AF65-F5344CB8AC3E}">
        <p14:creationId xmlns:p14="http://schemas.microsoft.com/office/powerpoint/2010/main" val="379860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r>
              <a:rPr lang="en-IE" dirty="0"/>
              <a:t>Aside from the actual sleep disturbances and sleepiness happening during inconvenient times</a:t>
            </a:r>
            <a:br>
              <a:rPr lang="en-IE" dirty="0"/>
            </a:br>
            <a:endParaRPr lang="en-IE" dirty="0"/>
          </a:p>
          <a:p>
            <a:r>
              <a:rPr lang="en-IE" dirty="0"/>
              <a:t>Some of the main ones are ; </a:t>
            </a:r>
            <a:br>
              <a:rPr lang="en-IE" dirty="0"/>
            </a:br>
            <a:r>
              <a:rPr lang="en-IE" dirty="0"/>
              <a:t>Sleep Drunkenness</a:t>
            </a:r>
            <a:br>
              <a:rPr lang="en-IE" dirty="0"/>
            </a:br>
            <a:r>
              <a:rPr lang="en-IE" dirty="0"/>
              <a:t>Decreased Energy</a:t>
            </a:r>
            <a:br>
              <a:rPr lang="en-IE" dirty="0"/>
            </a:br>
            <a:r>
              <a:rPr lang="en-IE" dirty="0"/>
              <a:t>Restlessness</a:t>
            </a:r>
            <a:br>
              <a:rPr lang="en-IE" dirty="0"/>
            </a:br>
            <a:r>
              <a:rPr lang="en-IE" dirty="0"/>
              <a:t>Irritability</a:t>
            </a:r>
            <a:br>
              <a:rPr lang="en-IE" dirty="0"/>
            </a:br>
            <a:r>
              <a:rPr lang="en-IE" dirty="0"/>
              <a:t>“Brain Fog”</a:t>
            </a:r>
            <a:br>
              <a:rPr lang="en-IE" dirty="0"/>
            </a:br>
            <a:r>
              <a:rPr lang="en-IE" dirty="0"/>
              <a:t>Inability to focus </a:t>
            </a:r>
            <a:br>
              <a:rPr lang="en-IE" dirty="0"/>
            </a:br>
            <a:r>
              <a:rPr lang="en-IE" dirty="0"/>
              <a:t>Memory problems</a:t>
            </a:r>
            <a:br>
              <a:rPr lang="en-IE" dirty="0"/>
            </a:br>
            <a:r>
              <a:rPr lang="en-IE" dirty="0"/>
              <a:t>Hallucinations</a:t>
            </a:r>
          </a:p>
          <a:p>
            <a:br>
              <a:rPr lang="en-IE" dirty="0"/>
            </a:br>
            <a:endParaRPr lang="en-IE" dirty="0"/>
          </a:p>
          <a:p>
            <a:br>
              <a:rPr lang="en-IE" dirty="0"/>
            </a:br>
            <a:r>
              <a:rPr lang="en-IE" dirty="0"/>
              <a:t>Marco </a:t>
            </a:r>
            <a:r>
              <a:rPr lang="en-IE" dirty="0" err="1"/>
              <a:t>Verch</a:t>
            </a:r>
            <a:r>
              <a:rPr lang="en-IE" dirty="0"/>
              <a:t> - </a:t>
            </a:r>
            <a:r>
              <a:rPr lang="en-IE" b="0" i="0" dirty="0">
                <a:solidFill>
                  <a:srgbClr val="212124"/>
                </a:solidFill>
                <a:effectLst/>
                <a:latin typeface="Proxima Nova"/>
              </a:rPr>
              <a:t>the CC-BY</a:t>
            </a:r>
            <a:r>
              <a:rPr lang="en-IE" b="1" i="0" dirty="0">
                <a:solidFill>
                  <a:srgbClr val="FFFFFF"/>
                </a:solidFill>
                <a:effectLst/>
                <a:latin typeface="source sans pro" panose="020B0503030403020204" pitchFamily="34" charset="0"/>
              </a:rPr>
              <a:t> </a:t>
            </a:r>
            <a:r>
              <a:rPr lang="en-IE" b="0" i="0" u="none" strike="noStrike" dirty="0">
                <a:solidFill>
                  <a:srgbClr val="006DAC"/>
                </a:solidFill>
                <a:effectLst/>
                <a:latin typeface="Proxima Nova"/>
                <a:hlinkClick r:id="rId3"/>
              </a:rPr>
              <a:t>license</a:t>
            </a:r>
            <a:r>
              <a:rPr lang="en-IE" b="0" i="0" u="none" strike="noStrike" dirty="0">
                <a:solidFill>
                  <a:srgbClr val="006DAC"/>
                </a:solidFill>
                <a:effectLst/>
                <a:latin typeface="Proxima Nova"/>
              </a:rPr>
              <a:t> </a:t>
            </a:r>
            <a:r>
              <a:rPr lang="en-IE" b="1" i="0" dirty="0">
                <a:solidFill>
                  <a:srgbClr val="FFFFFF"/>
                </a:solidFill>
                <a:effectLst/>
                <a:latin typeface="source sans pro" panose="020B0503030403020204" pitchFamily="34" charset="0"/>
              </a:rPr>
              <a:t> https://creativecommons.org/licenses/by/2.0/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11</a:t>
            </a:fld>
            <a:endParaRPr lang="en-IE"/>
          </a:p>
        </p:txBody>
      </p:sp>
    </p:spTree>
    <p:extLst>
      <p:ext uri="{BB962C8B-B14F-4D97-AF65-F5344CB8AC3E}">
        <p14:creationId xmlns:p14="http://schemas.microsoft.com/office/powerpoint/2010/main" val="897362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Cambria" panose="02040503050406030204" pitchFamily="18" charset="0"/>
              </a:rPr>
              <a:t>Memory Issues are also common among those who suffer from Sleep Disorders. That can include short term memory deficit, within minutes or hours of absorbing info, it’s gone.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Most of us have experienced the</a:t>
            </a:r>
            <a:r>
              <a:rPr lang="pl-PL" b="0" i="0" dirty="0">
                <a:solidFill>
                  <a:srgbClr val="212121"/>
                </a:solidFill>
                <a:effectLst/>
                <a:latin typeface="Cambria" panose="02040503050406030204" pitchFamily="18" charset="0"/>
              </a:rPr>
              <a:t> </a:t>
            </a:r>
            <a:r>
              <a:rPr lang="en-US" b="0" i="0" dirty="0">
                <a:solidFill>
                  <a:srgbClr val="212121"/>
                </a:solidFill>
                <a:effectLst/>
                <a:latin typeface="Cambria" panose="02040503050406030204" pitchFamily="18" charset="0"/>
              </a:rPr>
              <a:t>“Context Switch Penalty” whereby if we are interrupted from a task in which we were cognitively invested, returning that task takes time. This is made more complicated if we cannot remember aspects of that task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Reiteration and processing time can also be necessary, and in certain circumstances may be perceived as being problematic.</a:t>
            </a:r>
          </a:p>
          <a:p>
            <a:pPr algn="l"/>
            <a:endParaRPr lang="en-US" b="0" i="0" dirty="0">
              <a:solidFill>
                <a:srgbClr val="212121"/>
              </a:solidFill>
              <a:effectLst/>
              <a:latin typeface="Cambria" panose="02040503050406030204" pitchFamily="18" charset="0"/>
            </a:endParaRPr>
          </a:p>
          <a:p>
            <a:pPr algn="l"/>
            <a:r>
              <a:rPr lang="en-US" b="0" i="0" dirty="0">
                <a:solidFill>
                  <a:srgbClr val="212121"/>
                </a:solidFill>
                <a:effectLst/>
                <a:latin typeface="Cambria" panose="02040503050406030204" pitchFamily="18" charset="0"/>
              </a:rPr>
              <a:t>And also, for testers in particular, a difficulty in following multi-step directions – for example – test plans – can make life very difficult indeed.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Statistics:</a:t>
            </a: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Memory problems are reported by 79% of IH patients and attention problems by 55%. A feeling of one’s mind going blank (58%) or making a mistake in a habitual activity (61%) are also reported commonly by IH patients, more so than by controls for all of these symptoms (</a:t>
            </a:r>
            <a:r>
              <a:rPr lang="en-US" b="0" i="0" u="sng" dirty="0">
                <a:solidFill>
                  <a:srgbClr val="376FAA"/>
                </a:solidFill>
                <a:effectLst/>
                <a:latin typeface="Cambria" panose="02040503050406030204" pitchFamily="18" charset="0"/>
                <a:hlinkClick r:id="rId3"/>
              </a:rPr>
              <a:t>17</a:t>
            </a:r>
            <a:r>
              <a:rPr lang="en-US" b="0" i="0" dirty="0">
                <a:solidFill>
                  <a:srgbClr val="212121"/>
                </a:solidFill>
                <a:effectLst/>
                <a:latin typeface="Cambria" panose="02040503050406030204" pitchFamily="18" charset="0"/>
              </a:rPr>
              <a:t>). </a:t>
            </a:r>
            <a:br>
              <a:rPr lang="en-IE" dirty="0"/>
            </a:br>
            <a:br>
              <a:rPr lang="en-IE" dirty="0"/>
            </a:br>
            <a:r>
              <a:rPr lang="en-US" b="1" i="0" dirty="0">
                <a:solidFill>
                  <a:srgbClr val="202124"/>
                </a:solidFill>
                <a:effectLst/>
                <a:latin typeface="Google Sans"/>
              </a:rPr>
              <a:t>Checklist for Working Memory Symptoms</a:t>
            </a:r>
            <a:endParaRPr lang="en-US" b="0" i="0" dirty="0">
              <a:solidFill>
                <a:srgbClr val="202124"/>
              </a:solidFill>
              <a:effectLst/>
              <a:latin typeface="Google Sans"/>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A need to re-read text.</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following multi-step directions.</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staying engaged in class.</a:t>
            </a:r>
          </a:p>
          <a:p>
            <a:pPr algn="l">
              <a:buFont typeface="Arial" panose="020B0604020202020204" pitchFamily="34" charset="0"/>
              <a:buChar char="•"/>
            </a:pPr>
            <a:r>
              <a:rPr lang="en-US" b="0" i="0" dirty="0">
                <a:solidFill>
                  <a:srgbClr val="202124"/>
                </a:solidFill>
                <a:effectLst/>
                <a:latin typeface="arial" panose="020B0604020202020204" pitchFamily="34" charset="0"/>
              </a:rPr>
              <a:t>Test anxiety, especially on multiple choice tests.</a:t>
            </a:r>
          </a:p>
          <a:p>
            <a:pPr algn="l">
              <a:buFont typeface="Arial" panose="020B0604020202020204" pitchFamily="34" charset="0"/>
              <a:buChar char="•"/>
            </a:pPr>
            <a:r>
              <a:rPr lang="en-US" b="0" i="0" dirty="0">
                <a:solidFill>
                  <a:srgbClr val="202124"/>
                </a:solidFill>
                <a:effectLst/>
                <a:latin typeface="arial" panose="020B0604020202020204" pitchFamily="34" charset="0"/>
              </a:rPr>
              <a:t>A need for more time and repetition.</a:t>
            </a:r>
          </a:p>
          <a:p>
            <a:pPr algn="l">
              <a:buFont typeface="Arial" panose="020B0604020202020204" pitchFamily="34" charset="0"/>
              <a:buChar char="•"/>
            </a:pPr>
            <a:r>
              <a:rPr lang="en-US" b="0" i="0" dirty="0">
                <a:solidFill>
                  <a:srgbClr val="202124"/>
                </a:solidFill>
                <a:effectLst/>
                <a:latin typeface="arial" panose="020B0604020202020204" pitchFamily="34" charset="0"/>
              </a:rPr>
              <a:t>Inconsistent performance.</a:t>
            </a:r>
          </a:p>
          <a:p>
            <a:pPr algn="l">
              <a:buFont typeface="Arial" panose="020B0604020202020204" pitchFamily="34" charset="0"/>
              <a:buChar char="•"/>
            </a:pPr>
            <a:r>
              <a:rPr lang="en-US" b="0" i="0" dirty="0">
                <a:solidFill>
                  <a:srgbClr val="202124"/>
                </a:solidFill>
                <a:effectLst/>
                <a:latin typeface="arial" panose="020B0604020202020204" pitchFamily="34" charset="0"/>
              </a:rPr>
              <a:t>Lack of focus and attention deficit disorders.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IE" dirty="0"/>
            </a:br>
            <a:br>
              <a:rPr lang="en-IE" dirty="0"/>
            </a:br>
            <a:r>
              <a:rPr lang="en-IE" b="1" i="0" dirty="0">
                <a:solidFill>
                  <a:srgbClr val="FFFFFF"/>
                </a:solidFill>
                <a:effectLst/>
                <a:latin typeface="source sans pro" panose="020B0503030403020204" pitchFamily="34" charset="0"/>
              </a:rPr>
              <a:t>CC BY-SA 3.0</a:t>
            </a:r>
          </a:p>
          <a:p>
            <a:r>
              <a:rPr lang="en-IE" b="1" i="0" dirty="0">
                <a:solidFill>
                  <a:srgbClr val="202122"/>
                </a:solidFill>
                <a:effectLst/>
                <a:latin typeface="Arial" panose="020B0604020202020204" pitchFamily="34" charset="0"/>
              </a:rPr>
              <a:t> © </a:t>
            </a:r>
            <a:r>
              <a:rPr lang="en-IE" b="1" i="0" dirty="0" err="1">
                <a:solidFill>
                  <a:srgbClr val="202122"/>
                </a:solidFill>
                <a:effectLst/>
                <a:latin typeface="Arial" panose="020B0604020202020204" pitchFamily="34" charset="0"/>
              </a:rPr>
              <a:t>Nevit</a:t>
            </a:r>
            <a:r>
              <a:rPr lang="en-IE" b="1" i="0" dirty="0">
                <a:solidFill>
                  <a:srgbClr val="202122"/>
                </a:solidFill>
                <a:effectLst/>
                <a:latin typeface="Arial" panose="020B0604020202020204" pitchFamily="34" charset="0"/>
              </a:rPr>
              <a:t> </a:t>
            </a:r>
            <a:r>
              <a:rPr lang="en-IE" b="1" i="0" dirty="0" err="1">
                <a:solidFill>
                  <a:srgbClr val="202122"/>
                </a:solidFill>
                <a:effectLst/>
                <a:latin typeface="Arial" panose="020B0604020202020204" pitchFamily="34" charset="0"/>
              </a:rPr>
              <a:t>Dilmen</a:t>
            </a:r>
            <a:r>
              <a:rPr lang="en-IE" b="1" i="0" dirty="0">
                <a:solidFill>
                  <a:srgbClr val="202122"/>
                </a:solidFill>
                <a:effectLst/>
                <a:latin typeface="Arial" panose="020B0604020202020204" pitchFamily="34" charset="0"/>
              </a:rPr>
              <a:t>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12</a:t>
            </a:fld>
            <a:endParaRPr lang="en-IE"/>
          </a:p>
        </p:txBody>
      </p:sp>
    </p:spTree>
    <p:extLst>
      <p:ext uri="{BB962C8B-B14F-4D97-AF65-F5344CB8AC3E}">
        <p14:creationId xmlns:p14="http://schemas.microsoft.com/office/powerpoint/2010/main" val="2326601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Behaviour Driven Development Practices</a:t>
            </a:r>
          </a:p>
          <a:p>
            <a:endParaRPr lang="en-IE" dirty="0"/>
          </a:p>
          <a:p>
            <a:r>
              <a:rPr lang="en-IE" dirty="0"/>
              <a:t>Behaviour Driven Development was devised to address drawbacks that had become apparent in more traditional methods of developing software. The main issue being communication – how do we ensure that everyone in our organisation are working from the same page – having the same understanding of what we need to develop, and how. </a:t>
            </a:r>
            <a:br>
              <a:rPr lang="en-IE" dirty="0"/>
            </a:br>
            <a:br>
              <a:rPr lang="en-IE" dirty="0"/>
            </a:br>
            <a:r>
              <a:rPr lang="en-IE" dirty="0"/>
              <a:t>So when discussing BDD we often talk about “The three Practices” </a:t>
            </a:r>
            <a:br>
              <a:rPr lang="en-IE" dirty="0"/>
            </a:br>
            <a:r>
              <a:rPr lang="en-IE" dirty="0"/>
              <a:t>BDD ideally consists of three Practices – the first is Discovery – our stakeholders get together to reach a shared understanding of the requirements through a structured conversation </a:t>
            </a:r>
            <a:r>
              <a:rPr lang="en-IE" dirty="0" err="1"/>
              <a:t>centering</a:t>
            </a:r>
            <a:r>
              <a:rPr lang="en-IE" dirty="0"/>
              <a:t> on rules and examples. One way of capturing this information is with Example Mapping. </a:t>
            </a:r>
            <a:br>
              <a:rPr lang="en-IE" dirty="0"/>
            </a:br>
            <a:br>
              <a:rPr lang="en-IE" dirty="0"/>
            </a:br>
            <a:r>
              <a:rPr lang="en-IE" dirty="0"/>
              <a:t>The next practice is Formulation, where one or more stakeholders write Scenarios that describe what behaviour we desire from the software. </a:t>
            </a:r>
            <a:br>
              <a:rPr lang="en-IE" dirty="0"/>
            </a:br>
            <a:br>
              <a:rPr lang="en-IE" dirty="0"/>
            </a:br>
            <a:r>
              <a:rPr lang="en-IE" dirty="0"/>
              <a:t>The third practice is Automation, where we take these scenarios and automate them using an automation framework – for example Cucumber, </a:t>
            </a:r>
            <a:r>
              <a:rPr lang="en-IE" dirty="0" err="1"/>
              <a:t>SpecFlow</a:t>
            </a:r>
            <a:r>
              <a:rPr lang="en-IE" dirty="0"/>
              <a:t>, Behave, to make that scenario happen. Then we run it, and it fails. We use this failing Test to drive our development, writing just enough code to make the test pass, and then we Refactor – refine the new code so that it is more robust and aligns better with best practices and so on. </a:t>
            </a:r>
            <a:br>
              <a:rPr lang="en-IE" dirty="0"/>
            </a:br>
            <a:endParaRPr lang="en-IE" dirty="0"/>
          </a:p>
          <a:p>
            <a:r>
              <a:rPr lang="en-IE" dirty="0"/>
              <a:t>As well as these key practices, I would contend that there are other practices that teams following BDD based workflows have a tendency to adopt.</a:t>
            </a:r>
            <a:br>
              <a:rPr lang="en-IE" dirty="0"/>
            </a:br>
            <a:br>
              <a:rPr lang="en-IE" dirty="0"/>
            </a:br>
            <a:r>
              <a:rPr lang="en-IE" dirty="0"/>
              <a:t>Mobbing or Pairing, where teams collaborate on creating a solution, whether it’s coding, or writing presentations, proposals or whatever is necessary.</a:t>
            </a:r>
          </a:p>
          <a:p>
            <a:br>
              <a:rPr lang="en-IE" dirty="0"/>
            </a:br>
            <a:r>
              <a:rPr lang="en-IE" dirty="0"/>
              <a:t>They have a tendency to expand the “Single Source of Truth” philosophy to everything – i.e. there is one place which is optimal for recording Q&amp;A (e.g. Slack), or keeping slideware, or other non-software documentation in a single place, maybe even the same place as the code and features.</a:t>
            </a:r>
            <a:br>
              <a:rPr lang="en-IE" dirty="0"/>
            </a:br>
            <a:br>
              <a:rPr lang="en-IE" dirty="0"/>
            </a:br>
            <a:r>
              <a:rPr lang="en-IE" dirty="0"/>
              <a:t>Democratised planning is based on principles from the Agile Manifesto, but teams that follow BDD based workflows take it to heart</a:t>
            </a:r>
            <a:br>
              <a:rPr lang="en-IE" dirty="0"/>
            </a:br>
            <a:br>
              <a:rPr lang="en-IE" dirty="0"/>
            </a:br>
            <a:r>
              <a:rPr lang="en-IE" dirty="0"/>
              <a:t>Flexibility- that could be around working time, adapting to unexpected circumstances…</a:t>
            </a:r>
            <a:br>
              <a:rPr lang="en-IE" dirty="0"/>
            </a:b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13</a:t>
            </a:fld>
            <a:endParaRPr lang="en-IE"/>
          </a:p>
        </p:txBody>
      </p:sp>
    </p:spTree>
    <p:extLst>
      <p:ext uri="{BB962C8B-B14F-4D97-AF65-F5344CB8AC3E}">
        <p14:creationId xmlns:p14="http://schemas.microsoft.com/office/powerpoint/2010/main" val="31949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Behaviour Driven Development Culture</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Some of these are emergent, most of them were very much the intent of people who devised and refined Behaviour Driven Development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The approach very much emphasises the importance that the humans involved have. To quote Katherine Kirk “Be Human. Be Fluid. Innovate with this.”</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The practice of Discovery illustrates this – each of the people in attendance has a viewpoint which is valid and recognised. </a:t>
            </a:r>
          </a:p>
          <a:p>
            <a:pPr marL="0" marR="0">
              <a:spcBef>
                <a:spcPts val="0"/>
              </a:spcBef>
              <a:spcAft>
                <a:spcPts val="0"/>
              </a:spcAft>
            </a:pP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Team ownership extends that Agile democratic approach to the teams themselves – the team doesn’t just own it’s own quality and deliverables, it owns itself and looks after itself!. As </a:t>
            </a:r>
            <a:r>
              <a:rPr lang="en-IE" sz="1800" dirty="0" err="1">
                <a:effectLst/>
                <a:latin typeface="Calibri" panose="020F0502020204030204" pitchFamily="34" charset="0"/>
                <a:ea typeface="Calibri" panose="020F0502020204030204" pitchFamily="34" charset="0"/>
                <a:cs typeface="Times New Roman" panose="02020603050405020304" pitchFamily="18" charset="0"/>
              </a:rPr>
              <a:t>As</a:t>
            </a:r>
            <a:r>
              <a:rPr lang="en-IE" sz="1800" dirty="0">
                <a:effectLst/>
                <a:latin typeface="Calibri" panose="020F0502020204030204" pitchFamily="34" charset="0"/>
                <a:ea typeface="Calibri" panose="020F0502020204030204" pitchFamily="34" charset="0"/>
                <a:cs typeface="Times New Roman" panose="02020603050405020304" pitchFamily="18" charset="0"/>
              </a:rPr>
              <a:t> a collective, we want each member to be at their best, and be fulfilled, and even enjoy the work! Because we know that the team fares better when the team members are doing well.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I can’t emphasise enough the positive impact that a Safe-To-Fail environment can have on engineers, particularly those who are coming with new eyes/minds , whether they’re new to the industry or new to the organisation, or new to this manner of developing software.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Mistakes happen. It’s sensible to understand that however much we try, even the most experienced of us will screw up. It’s not going to result in a major catastrophe unless we allow it. Manage inevitable failure rather than trying to make everyone perfect, because it’s impossible.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If Juniors see this in practice, they see seasoned engineers exhibiting good grace around “failure”, then they might not end up as messed up by the time they reach professional seniority. They’ll feel more empowered to ask “bad questions”, to be creative, knowing that the worst that can happen is we figure out it’s a dead end and we pivot to something else. </a:t>
            </a:r>
            <a:br>
              <a:rPr lang="en-IE" sz="1800" dirty="0">
                <a:effectLst/>
                <a:latin typeface="Calibri" panose="020F0502020204030204" pitchFamily="34" charset="0"/>
                <a:ea typeface="Calibri" panose="020F0502020204030204" pitchFamily="34" charset="0"/>
                <a:cs typeface="Times New Roman" panose="02020603050405020304" pitchFamily="18" charset="0"/>
              </a:rPr>
            </a:br>
            <a:br>
              <a:rPr lang="en-IE" sz="1800" dirty="0">
                <a:effectLst/>
                <a:latin typeface="Calibri" panose="020F0502020204030204" pitchFamily="34" charset="0"/>
                <a:ea typeface="Calibri" panose="020F0502020204030204" pitchFamily="34" charset="0"/>
                <a:cs typeface="Times New Roman" panose="02020603050405020304" pitchFamily="18" charset="0"/>
              </a:rPr>
            </a:br>
            <a:r>
              <a:rPr lang="en-IE" sz="1800" dirty="0">
                <a:effectLst/>
                <a:latin typeface="Calibri" panose="020F0502020204030204" pitchFamily="34" charset="0"/>
                <a:ea typeface="Calibri" panose="020F0502020204030204" pitchFamily="34" charset="0"/>
                <a:cs typeface="Times New Roman" panose="02020603050405020304" pitchFamily="18" charset="0"/>
              </a:rPr>
              <a:t>And everything is a collaboration. We understand that the humans we work with have history, emotions, good days, bad days. I’d argue that Good Collaboration includes empathy. </a:t>
            </a:r>
          </a:p>
          <a:p>
            <a:pPr marL="0" marR="0">
              <a:spcBef>
                <a:spcPts val="0"/>
              </a:spcBef>
              <a:spcAft>
                <a:spcPts val="0"/>
              </a:spcAft>
            </a:pPr>
            <a:r>
              <a:rPr lang="en-IE"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FFFFFF"/>
                </a:solidFill>
                <a:effectLst/>
                <a:latin typeface="source sans pro" panose="020B0503030403020204" pitchFamily="34" charset="0"/>
              </a:rPr>
              <a:t>CC BY 2.0 : </a:t>
            </a:r>
            <a:r>
              <a:rPr lang="en-IE" b="0" i="0" dirty="0">
                <a:solidFill>
                  <a:srgbClr val="212124"/>
                </a:solidFill>
                <a:effectLst/>
                <a:latin typeface="Proxima Nova"/>
              </a:rPr>
              <a:t>https://thoroughlyreviewed.com</a:t>
            </a:r>
            <a:endParaRPr lang="en-IE" b="1" i="0" dirty="0">
              <a:solidFill>
                <a:srgbClr val="FFFFFF"/>
              </a:solidFill>
              <a:effectLst/>
              <a:latin typeface="source sans pro" panose="020B0503030403020204" pitchFamily="34" charset="0"/>
            </a:endParaRPr>
          </a:p>
          <a:p>
            <a:r>
              <a:rPr lang="en-IE" dirty="0"/>
              <a:t> </a:t>
            </a:r>
          </a:p>
        </p:txBody>
      </p:sp>
      <p:sp>
        <p:nvSpPr>
          <p:cNvPr id="4" name="Slide Number Placeholder 3"/>
          <p:cNvSpPr>
            <a:spLocks noGrp="1"/>
          </p:cNvSpPr>
          <p:nvPr>
            <p:ph type="sldNum" sz="quarter" idx="5"/>
          </p:nvPr>
        </p:nvSpPr>
        <p:spPr/>
        <p:txBody>
          <a:bodyPr/>
          <a:lstStyle/>
          <a:p>
            <a:fld id="{9686B3FF-E711-47B7-8C6D-F3DF85BE9219}" type="slidenum">
              <a:rPr lang="en-IE" smtClean="0"/>
              <a:t>14</a:t>
            </a:fld>
            <a:endParaRPr lang="en-IE"/>
          </a:p>
        </p:txBody>
      </p:sp>
    </p:spTree>
    <p:extLst>
      <p:ext uri="{BB962C8B-B14F-4D97-AF65-F5344CB8AC3E}">
        <p14:creationId xmlns:p14="http://schemas.microsoft.com/office/powerpoint/2010/main" val="800211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map this! Example mapping is a way of gathering ideas, and is one way to conduct a good discovery session. We start with our story at the top, define some rules by which we intend to implement the change, and for each rule we come up with concrete real world examples that illustrate how the rule will be experienced in practice.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15</a:t>
            </a:fld>
            <a:endParaRPr lang="en-IE"/>
          </a:p>
        </p:txBody>
      </p:sp>
    </p:spTree>
    <p:extLst>
      <p:ext uri="{BB962C8B-B14F-4D97-AF65-F5344CB8AC3E}">
        <p14:creationId xmlns:p14="http://schemas.microsoft.com/office/powerpoint/2010/main" val="44333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By explicitly addressing this experience of working, we raise awareness and acceptance, not just of sleep disorders and those who have them, but other chronic conditions as well. </a:t>
            </a:r>
            <a:br>
              <a:rPr lang="en-IE" dirty="0"/>
            </a:br>
            <a:br>
              <a:rPr lang="en-IE" dirty="0"/>
            </a:br>
            <a:r>
              <a:rPr lang="en-IE" dirty="0"/>
              <a:t>And everyone experiences transient disturbances that are part of daily life for those with a sleep disorder. Everyone has a bad night’s sleep, for example, or a bout of insomnia. It doesn’t have to be chronic for it to impact our day. </a:t>
            </a:r>
            <a:br>
              <a:rPr lang="en-IE" dirty="0"/>
            </a:br>
            <a:br>
              <a:rPr lang="en-IE" dirty="0"/>
            </a:br>
            <a:r>
              <a:rPr lang="en-IE" dirty="0"/>
              <a:t>So, everyone can benefit from mechanisms that empower the person and their insight, creativity and contribution. I’ve used BDD here as an example, based heavily on my own experiences, but it could work for every approach, if we just take the time to listen, and understand. </a:t>
            </a:r>
          </a:p>
        </p:txBody>
      </p:sp>
      <p:sp>
        <p:nvSpPr>
          <p:cNvPr id="4" name="Slide Number Placeholder 3"/>
          <p:cNvSpPr>
            <a:spLocks noGrp="1"/>
          </p:cNvSpPr>
          <p:nvPr>
            <p:ph type="sldNum" sz="quarter" idx="5"/>
          </p:nvPr>
        </p:nvSpPr>
        <p:spPr/>
        <p:txBody>
          <a:bodyPr/>
          <a:lstStyle/>
          <a:p>
            <a:fld id="{9686B3FF-E711-47B7-8C6D-F3DF85BE9219}" type="slidenum">
              <a:rPr lang="en-IE" smtClean="0"/>
              <a:t>16</a:t>
            </a:fld>
            <a:endParaRPr lang="en-IE"/>
          </a:p>
        </p:txBody>
      </p:sp>
    </p:spTree>
    <p:extLst>
      <p:ext uri="{BB962C8B-B14F-4D97-AF65-F5344CB8AC3E}">
        <p14:creationId xmlns:p14="http://schemas.microsoft.com/office/powerpoint/2010/main" val="316943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2</a:t>
            </a:fld>
            <a:endParaRPr lang="en-IE"/>
          </a:p>
        </p:txBody>
      </p:sp>
    </p:spTree>
    <p:extLst>
      <p:ext uri="{BB962C8B-B14F-4D97-AF65-F5344CB8AC3E}">
        <p14:creationId xmlns:p14="http://schemas.microsoft.com/office/powerpoint/2010/main" val="328193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Hello, everyone. I’m Dermot, and I’m a sleepy head. Clinically speaking. </a:t>
            </a:r>
          </a:p>
        </p:txBody>
      </p:sp>
      <p:sp>
        <p:nvSpPr>
          <p:cNvPr id="4" name="Slide Number Placeholder 3"/>
          <p:cNvSpPr>
            <a:spLocks noGrp="1"/>
          </p:cNvSpPr>
          <p:nvPr>
            <p:ph type="sldNum" sz="quarter" idx="5"/>
          </p:nvPr>
        </p:nvSpPr>
        <p:spPr/>
        <p:txBody>
          <a:bodyPr/>
          <a:lstStyle/>
          <a:p>
            <a:fld id="{9686B3FF-E711-47B7-8C6D-F3DF85BE9219}" type="slidenum">
              <a:rPr lang="en-IE" smtClean="0"/>
              <a:t>3</a:t>
            </a:fld>
            <a:endParaRPr lang="en-IE"/>
          </a:p>
        </p:txBody>
      </p:sp>
    </p:spTree>
    <p:extLst>
      <p:ext uri="{BB962C8B-B14F-4D97-AF65-F5344CB8AC3E}">
        <p14:creationId xmlns:p14="http://schemas.microsoft.com/office/powerpoint/2010/main" val="183750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Some Sleep Disorders</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https://www.flickr.com/photos/ferlinka/2137930667/</a:t>
            </a:r>
            <a:br>
              <a:rPr lang="en-IE" dirty="0"/>
            </a:br>
            <a:br>
              <a:rPr lang="en-IE" dirty="0"/>
            </a:br>
            <a:r>
              <a:rPr lang="en-IE" dirty="0"/>
              <a:t>Deb West </a:t>
            </a:r>
            <a:r>
              <a:rPr lang="en-IE" b="1" i="0" dirty="0">
                <a:solidFill>
                  <a:srgbClr val="FFFFFF"/>
                </a:solidFill>
                <a:effectLst/>
                <a:latin typeface="source sans pro" panose="020B0503030403020204" pitchFamily="34" charset="0"/>
              </a:rPr>
              <a:t>(CC BY 2.0)</a:t>
            </a:r>
          </a:p>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5</a:t>
            </a:fld>
            <a:endParaRPr lang="en-IE"/>
          </a:p>
        </p:txBody>
      </p:sp>
    </p:spTree>
    <p:extLst>
      <p:ext uri="{BB962C8B-B14F-4D97-AF65-F5344CB8AC3E}">
        <p14:creationId xmlns:p14="http://schemas.microsoft.com/office/powerpoint/2010/main" val="1492498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Parasomnias != Sleep Disorder </a:t>
            </a:r>
            <a:br>
              <a:rPr lang="en-IE" dirty="0"/>
            </a:br>
            <a:br>
              <a:rPr lang="en-IE" dirty="0"/>
            </a:br>
            <a:r>
              <a:rPr lang="en-IE" dirty="0"/>
              <a:t>Idiopathic Hypersomnia - </a:t>
            </a:r>
            <a:r>
              <a:rPr lang="en-US" b="0" i="0" dirty="0">
                <a:solidFill>
                  <a:srgbClr val="202124"/>
                </a:solidFill>
                <a:effectLst/>
                <a:latin typeface="arial" panose="020B0604020202020204" pitchFamily="34" charset="0"/>
              </a:rPr>
              <a:t>Idiopathic hypersomnia was </a:t>
            </a:r>
            <a:r>
              <a:rPr lang="en-US" b="1" i="0" dirty="0">
                <a:solidFill>
                  <a:srgbClr val="202124"/>
                </a:solidFill>
                <a:effectLst/>
                <a:latin typeface="arial" panose="020B0604020202020204" pitchFamily="34" charset="0"/>
              </a:rPr>
              <a:t>first described in 1976 – and the name still holds! We still don’t know what exactly causes it. </a:t>
            </a: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People’s experience is subjective and reporting is poor. </a:t>
            </a:r>
            <a:br>
              <a:rPr lang="en-US" b="1" i="0" dirty="0">
                <a:solidFill>
                  <a:srgbClr val="202124"/>
                </a:solidFill>
                <a:effectLst/>
                <a:latin typeface="arial" panose="020B0604020202020204" pitchFamily="34" charset="0"/>
              </a:rPr>
            </a:br>
            <a:br>
              <a:rPr lang="en-US" b="1" i="0" dirty="0">
                <a:solidFill>
                  <a:srgbClr val="202124"/>
                </a:solidFill>
                <a:effectLst/>
                <a:latin typeface="arial" panose="020B0604020202020204" pitchFamily="34" charset="0"/>
              </a:rPr>
            </a:br>
            <a:r>
              <a:rPr lang="en-US" b="1" i="0" dirty="0">
                <a:solidFill>
                  <a:srgbClr val="202124"/>
                </a:solidFill>
                <a:effectLst/>
                <a:latin typeface="arial" panose="020B0604020202020204" pitchFamily="34" charset="0"/>
              </a:rPr>
              <a:t>We don’t even know that much about sleep: why do we sleep? Necessary biological “rinse cycle” or weird evolutionary quirk?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6</a:t>
            </a:fld>
            <a:endParaRPr lang="en-IE"/>
          </a:p>
        </p:txBody>
      </p:sp>
    </p:spTree>
    <p:extLst>
      <p:ext uri="{BB962C8B-B14F-4D97-AF65-F5344CB8AC3E}">
        <p14:creationId xmlns:p14="http://schemas.microsoft.com/office/powerpoint/2010/main" val="83757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7</a:t>
            </a:fld>
            <a:endParaRPr lang="en-IE"/>
          </a:p>
        </p:txBody>
      </p:sp>
    </p:spTree>
    <p:extLst>
      <p:ext uri="{BB962C8B-B14F-4D97-AF65-F5344CB8AC3E}">
        <p14:creationId xmlns:p14="http://schemas.microsoft.com/office/powerpoint/2010/main" val="1612007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Sleep Disorders and Working life</a:t>
            </a:r>
          </a:p>
          <a:p>
            <a:endParaRPr lang="en-IE" dirty="0"/>
          </a:p>
          <a:p>
            <a:endParaRPr lang="en-IE" dirty="0"/>
          </a:p>
          <a:p>
            <a:endParaRPr lang="en-IE" dirty="0"/>
          </a:p>
          <a:p>
            <a:r>
              <a:rPr lang="en-IE" dirty="0"/>
              <a:t>Katrin </a:t>
            </a:r>
            <a:r>
              <a:rPr lang="en-IE" dirty="0" err="1"/>
              <a:t>Uehli</a:t>
            </a:r>
            <a:r>
              <a:rPr lang="en-IE" dirty="0"/>
              <a:t>, Amar J. Mehta, David </a:t>
            </a:r>
            <a:r>
              <a:rPr lang="en-IE" dirty="0" err="1"/>
              <a:t>Miedinger</a:t>
            </a:r>
            <a:r>
              <a:rPr lang="en-IE" dirty="0"/>
              <a:t>, Kerstin Hug, Christian Schindler, Edith </a:t>
            </a:r>
            <a:r>
              <a:rPr lang="en-IE" dirty="0" err="1"/>
              <a:t>Holsboer-Trachsler</a:t>
            </a:r>
            <a:r>
              <a:rPr lang="en-IE" dirty="0"/>
              <a:t>, </a:t>
            </a:r>
            <a:r>
              <a:rPr lang="en-IE" dirty="0" err="1"/>
              <a:t>Jörg</a:t>
            </a:r>
            <a:r>
              <a:rPr lang="en-IE" dirty="0"/>
              <a:t> D. </a:t>
            </a:r>
            <a:r>
              <a:rPr lang="en-IE" dirty="0" err="1"/>
              <a:t>Leuppi</a:t>
            </a:r>
            <a:r>
              <a:rPr lang="en-IE" dirty="0"/>
              <a:t>, Nino </a:t>
            </a:r>
            <a:r>
              <a:rPr lang="en-IE" dirty="0" err="1"/>
              <a:t>Künzli</a:t>
            </a:r>
            <a:r>
              <a:rPr lang="en-IE" dirty="0"/>
              <a:t>,</a:t>
            </a:r>
          </a:p>
          <a:p>
            <a:r>
              <a:rPr lang="en-IE" dirty="0"/>
              <a:t>Sleep problems and work injuries: A systematic review and meta-analysis,</a:t>
            </a:r>
          </a:p>
          <a:p>
            <a:r>
              <a:rPr lang="en-IE" dirty="0"/>
              <a:t>Sleep Medicine Reviews,</a:t>
            </a:r>
          </a:p>
          <a:p>
            <a:r>
              <a:rPr lang="en-IE" dirty="0"/>
              <a:t>Volume 18, Issue 1,</a:t>
            </a:r>
          </a:p>
          <a:p>
            <a:r>
              <a:rPr lang="en-IE" dirty="0"/>
              <a:t>2014,</a:t>
            </a:r>
          </a:p>
          <a:p>
            <a:r>
              <a:rPr lang="en-IE" dirty="0"/>
              <a:t>Pages 61-73,</a:t>
            </a:r>
          </a:p>
          <a:p>
            <a:r>
              <a:rPr lang="en-IE" dirty="0"/>
              <a:t>ISSN 1087-0792,</a:t>
            </a:r>
          </a:p>
          <a:p>
            <a:r>
              <a:rPr lang="en-IE" dirty="0"/>
              <a:t>https://doi.org/10.1016/j.smrv.2013.01.004.</a:t>
            </a:r>
          </a:p>
          <a:p>
            <a:r>
              <a:rPr lang="en-IE" dirty="0"/>
              <a:t>(https://www.sciencedirect.com/science/article/pii/S1087079213000087)</a:t>
            </a:r>
            <a:br>
              <a:rPr lang="en-IE" dirty="0"/>
            </a:br>
            <a:br>
              <a:rPr lang="en-IE" dirty="0"/>
            </a:br>
            <a:br>
              <a:rPr lang="en-IE" dirty="0"/>
            </a:br>
            <a:r>
              <a:rPr lang="en-IE" b="0" i="0" dirty="0">
                <a:solidFill>
                  <a:srgbClr val="212121"/>
                </a:solidFill>
                <a:effectLst/>
                <a:latin typeface="BlinkMacSystemFont"/>
              </a:rPr>
              <a:t>Daley M, Morin CM, LeBlanc M, Grégoire JP, Savard J, Baillargeon L. Insomnia and its relationship to health-care utilization, work absenteeism, productivity and accidents. Sleep Med. 2009 Apr;10(4):427-38. </a:t>
            </a:r>
            <a:r>
              <a:rPr lang="en-IE" b="0" i="0" dirty="0" err="1">
                <a:solidFill>
                  <a:srgbClr val="212121"/>
                </a:solidFill>
                <a:effectLst/>
                <a:latin typeface="BlinkMacSystemFont"/>
              </a:rPr>
              <a:t>doi</a:t>
            </a:r>
            <a:r>
              <a:rPr lang="en-IE" b="0" i="0" dirty="0">
                <a:solidFill>
                  <a:srgbClr val="212121"/>
                </a:solidFill>
                <a:effectLst/>
                <a:latin typeface="BlinkMacSystemFont"/>
              </a:rPr>
              <a:t>: 10.1016/j.sleep.2008.04.005. </a:t>
            </a:r>
            <a:r>
              <a:rPr lang="en-IE" b="0" i="0" dirty="0" err="1">
                <a:solidFill>
                  <a:srgbClr val="212121"/>
                </a:solidFill>
                <a:effectLst/>
                <a:latin typeface="BlinkMacSystemFont"/>
              </a:rPr>
              <a:t>Epub</a:t>
            </a:r>
            <a:r>
              <a:rPr lang="en-IE" b="0" i="0" dirty="0">
                <a:solidFill>
                  <a:srgbClr val="212121"/>
                </a:solidFill>
                <a:effectLst/>
                <a:latin typeface="BlinkMacSystemFont"/>
              </a:rPr>
              <a:t> 2008 Aug 26. PMID: 18753000.</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8</a:t>
            </a:fld>
            <a:endParaRPr lang="en-IE"/>
          </a:p>
        </p:txBody>
      </p:sp>
    </p:spTree>
    <p:extLst>
      <p:ext uri="{BB962C8B-B14F-4D97-AF65-F5344CB8AC3E}">
        <p14:creationId xmlns:p14="http://schemas.microsoft.com/office/powerpoint/2010/main" val="360937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9</a:t>
            </a:fld>
            <a:endParaRPr lang="en-IE"/>
          </a:p>
        </p:txBody>
      </p:sp>
    </p:spTree>
    <p:extLst>
      <p:ext uri="{BB962C8B-B14F-4D97-AF65-F5344CB8AC3E}">
        <p14:creationId xmlns:p14="http://schemas.microsoft.com/office/powerpoint/2010/main" val="1431685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Cambria" panose="02040503050406030204" pitchFamily="18" charset="0"/>
              </a:rPr>
              <a:t>Memory Issues are also common among those who suffer from Sleep Disorders. That can include short term memory deficit, within minutes or hours of absorbing info, it’s gone.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Most of us have experienced the</a:t>
            </a:r>
            <a:r>
              <a:rPr lang="pl-PL" b="0" i="0" dirty="0">
                <a:solidFill>
                  <a:srgbClr val="212121"/>
                </a:solidFill>
                <a:effectLst/>
                <a:latin typeface="Cambria" panose="02040503050406030204" pitchFamily="18" charset="0"/>
              </a:rPr>
              <a:t> </a:t>
            </a:r>
            <a:r>
              <a:rPr lang="en-US" b="0" i="0" dirty="0">
                <a:solidFill>
                  <a:srgbClr val="212121"/>
                </a:solidFill>
                <a:effectLst/>
                <a:latin typeface="Cambria" panose="02040503050406030204" pitchFamily="18" charset="0"/>
              </a:rPr>
              <a:t>“Context Switch Penalty” whereby if we are interrupted from a task in which we were cognitively invested, returning that task takes time. This is made more complicated if we cannot remember aspects of that task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Reiteration and processing time can also be necessary, and in certain circumstances may be perceived as being problematic.</a:t>
            </a:r>
          </a:p>
          <a:p>
            <a:pPr algn="l"/>
            <a:endParaRPr lang="en-US" b="0" i="0" dirty="0">
              <a:solidFill>
                <a:srgbClr val="212121"/>
              </a:solidFill>
              <a:effectLst/>
              <a:latin typeface="Cambria" panose="02040503050406030204" pitchFamily="18" charset="0"/>
            </a:endParaRPr>
          </a:p>
          <a:p>
            <a:pPr algn="l"/>
            <a:r>
              <a:rPr lang="en-US" b="0" i="0" dirty="0">
                <a:solidFill>
                  <a:srgbClr val="212121"/>
                </a:solidFill>
                <a:effectLst/>
                <a:latin typeface="Cambria" panose="02040503050406030204" pitchFamily="18" charset="0"/>
              </a:rPr>
              <a:t>And also, for testers in particular, a difficulty in following multi-step directions – for example – test plans – can make life very difficult indeed. </a:t>
            </a: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Statistics:</a:t>
            </a:r>
            <a:br>
              <a:rPr lang="en-US" b="0" i="0" dirty="0">
                <a:solidFill>
                  <a:srgbClr val="212121"/>
                </a:solidFill>
                <a:effectLst/>
                <a:latin typeface="Cambria" panose="02040503050406030204" pitchFamily="18" charset="0"/>
              </a:rPr>
            </a:br>
            <a:r>
              <a:rPr lang="en-US" b="0" i="0" dirty="0">
                <a:solidFill>
                  <a:srgbClr val="212121"/>
                </a:solidFill>
                <a:effectLst/>
                <a:latin typeface="Cambria" panose="02040503050406030204" pitchFamily="18" charset="0"/>
              </a:rPr>
              <a:t>Memory problems are reported by 79% of IH patients and attention problems by 55%. A feeling of one’s mind going blank (58%) or making a mistake in a habitual activity (61%) are also reported commonly by IH patients, more so than by controls for all of these symptoms (</a:t>
            </a:r>
            <a:r>
              <a:rPr lang="en-US" b="0" i="0" u="sng" dirty="0">
                <a:solidFill>
                  <a:srgbClr val="376FAA"/>
                </a:solidFill>
                <a:effectLst/>
                <a:latin typeface="Cambria" panose="02040503050406030204" pitchFamily="18" charset="0"/>
                <a:hlinkClick r:id="rId3"/>
              </a:rPr>
              <a:t>17</a:t>
            </a:r>
            <a:r>
              <a:rPr lang="en-US" b="0" i="0" dirty="0">
                <a:solidFill>
                  <a:srgbClr val="212121"/>
                </a:solidFill>
                <a:effectLst/>
                <a:latin typeface="Cambria" panose="02040503050406030204" pitchFamily="18" charset="0"/>
              </a:rPr>
              <a:t>). </a:t>
            </a:r>
            <a:br>
              <a:rPr lang="en-IE" dirty="0"/>
            </a:br>
            <a:br>
              <a:rPr lang="en-IE" dirty="0"/>
            </a:br>
            <a:r>
              <a:rPr lang="en-US" b="1" i="0" dirty="0">
                <a:solidFill>
                  <a:srgbClr val="202124"/>
                </a:solidFill>
                <a:effectLst/>
                <a:latin typeface="Google Sans"/>
              </a:rPr>
              <a:t>Checklist for Working Memory Symptoms</a:t>
            </a:r>
            <a:endParaRPr lang="en-US" b="0" i="0" dirty="0">
              <a:solidFill>
                <a:srgbClr val="202124"/>
              </a:solidFill>
              <a:effectLst/>
              <a:latin typeface="Google Sans"/>
            </a:endParaRPr>
          </a:p>
          <a:p>
            <a:pPr algn="l">
              <a:buFont typeface="Arial" panose="020B0604020202020204" pitchFamily="34" charset="0"/>
              <a:buChar char="•"/>
            </a:pPr>
            <a:r>
              <a:rPr lang="en-US" b="0" i="0" dirty="0">
                <a:solidFill>
                  <a:srgbClr val="202124"/>
                </a:solidFill>
                <a:effectLst/>
                <a:latin typeface="arial" panose="020B0604020202020204" pitchFamily="34" charset="0"/>
              </a:rPr>
              <a:t>A need to re-read text.</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following multi-step directions.</a:t>
            </a:r>
          </a:p>
          <a:p>
            <a:pPr algn="l">
              <a:buFont typeface="Arial" panose="020B0604020202020204" pitchFamily="34" charset="0"/>
              <a:buChar char="•"/>
            </a:pPr>
            <a:r>
              <a:rPr lang="en-US" b="0" i="0" dirty="0">
                <a:solidFill>
                  <a:srgbClr val="202124"/>
                </a:solidFill>
                <a:effectLst/>
                <a:latin typeface="arial" panose="020B0604020202020204" pitchFamily="34" charset="0"/>
              </a:rPr>
              <a:t>Difficulty staying engaged in class.</a:t>
            </a:r>
          </a:p>
          <a:p>
            <a:pPr algn="l">
              <a:buFont typeface="Arial" panose="020B0604020202020204" pitchFamily="34" charset="0"/>
              <a:buChar char="•"/>
            </a:pPr>
            <a:r>
              <a:rPr lang="en-US" b="0" i="0" dirty="0">
                <a:solidFill>
                  <a:srgbClr val="202124"/>
                </a:solidFill>
                <a:effectLst/>
                <a:latin typeface="arial" panose="020B0604020202020204" pitchFamily="34" charset="0"/>
              </a:rPr>
              <a:t>Test anxiety, especially on multiple choice tests.</a:t>
            </a:r>
          </a:p>
          <a:p>
            <a:pPr algn="l">
              <a:buFont typeface="Arial" panose="020B0604020202020204" pitchFamily="34" charset="0"/>
              <a:buChar char="•"/>
            </a:pPr>
            <a:r>
              <a:rPr lang="en-US" b="0" i="0" dirty="0">
                <a:solidFill>
                  <a:srgbClr val="202124"/>
                </a:solidFill>
                <a:effectLst/>
                <a:latin typeface="arial" panose="020B0604020202020204" pitchFamily="34" charset="0"/>
              </a:rPr>
              <a:t>A need for more time and repetition.</a:t>
            </a:r>
          </a:p>
          <a:p>
            <a:pPr algn="l">
              <a:buFont typeface="Arial" panose="020B0604020202020204" pitchFamily="34" charset="0"/>
              <a:buChar char="•"/>
            </a:pPr>
            <a:r>
              <a:rPr lang="en-US" b="0" i="0" dirty="0">
                <a:solidFill>
                  <a:srgbClr val="202124"/>
                </a:solidFill>
                <a:effectLst/>
                <a:latin typeface="arial" panose="020B0604020202020204" pitchFamily="34" charset="0"/>
              </a:rPr>
              <a:t>Inconsistent performance.</a:t>
            </a:r>
          </a:p>
          <a:p>
            <a:pPr algn="l">
              <a:buFont typeface="Arial" panose="020B0604020202020204" pitchFamily="34" charset="0"/>
              <a:buChar char="•"/>
            </a:pPr>
            <a:r>
              <a:rPr lang="en-US" b="0" i="0" dirty="0">
                <a:solidFill>
                  <a:srgbClr val="202124"/>
                </a:solidFill>
                <a:effectLst/>
                <a:latin typeface="arial" panose="020B0604020202020204" pitchFamily="34" charset="0"/>
              </a:rPr>
              <a:t>Lack of focus and attention deficit disorders.</a:t>
            </a:r>
          </a:p>
          <a:p>
            <a:pPr marL="0" marR="0" lvl="0" indent="0" algn="l" defTabSz="914400" rtl="0" eaLnBrk="1" fontAlgn="auto" latinLnBrk="0" hangingPunct="1">
              <a:lnSpc>
                <a:spcPct val="100000"/>
              </a:lnSpc>
              <a:spcBef>
                <a:spcPts val="0"/>
              </a:spcBef>
              <a:spcAft>
                <a:spcPts val="0"/>
              </a:spcAft>
              <a:buClrTx/>
              <a:buSzTx/>
              <a:buFontTx/>
              <a:buNone/>
              <a:tabLst/>
              <a:defRPr/>
            </a:pPr>
            <a:br>
              <a:rPr lang="en-IE" dirty="0"/>
            </a:br>
            <a:br>
              <a:rPr lang="en-IE" dirty="0"/>
            </a:br>
            <a:r>
              <a:rPr lang="en-IE" b="1" i="0" dirty="0">
                <a:solidFill>
                  <a:srgbClr val="FFFFFF"/>
                </a:solidFill>
                <a:effectLst/>
                <a:latin typeface="source sans pro" panose="020B0503030403020204" pitchFamily="34" charset="0"/>
              </a:rPr>
              <a:t>CC BY-SA 3.0</a:t>
            </a:r>
          </a:p>
          <a:p>
            <a:r>
              <a:rPr lang="en-IE" b="1" i="0" dirty="0">
                <a:solidFill>
                  <a:srgbClr val="202122"/>
                </a:solidFill>
                <a:effectLst/>
                <a:latin typeface="Arial" panose="020B0604020202020204" pitchFamily="34" charset="0"/>
              </a:rPr>
              <a:t> © </a:t>
            </a:r>
            <a:r>
              <a:rPr lang="en-IE" b="1" i="0" dirty="0" err="1">
                <a:solidFill>
                  <a:srgbClr val="202122"/>
                </a:solidFill>
                <a:effectLst/>
                <a:latin typeface="Arial" panose="020B0604020202020204" pitchFamily="34" charset="0"/>
              </a:rPr>
              <a:t>Nevit</a:t>
            </a:r>
            <a:r>
              <a:rPr lang="en-IE" b="1" i="0" dirty="0">
                <a:solidFill>
                  <a:srgbClr val="202122"/>
                </a:solidFill>
                <a:effectLst/>
                <a:latin typeface="Arial" panose="020B0604020202020204" pitchFamily="34" charset="0"/>
              </a:rPr>
              <a:t> </a:t>
            </a:r>
            <a:r>
              <a:rPr lang="en-IE" b="1" i="0" dirty="0" err="1">
                <a:solidFill>
                  <a:srgbClr val="202122"/>
                </a:solidFill>
                <a:effectLst/>
                <a:latin typeface="Arial" panose="020B0604020202020204" pitchFamily="34" charset="0"/>
              </a:rPr>
              <a:t>Dilmen</a:t>
            </a:r>
            <a:r>
              <a:rPr lang="en-IE" b="1" i="0" dirty="0">
                <a:solidFill>
                  <a:srgbClr val="202122"/>
                </a:solidFill>
                <a:effectLst/>
                <a:latin typeface="Arial" panose="020B0604020202020204" pitchFamily="34" charset="0"/>
              </a:rPr>
              <a:t> </a:t>
            </a:r>
            <a:endParaRPr lang="en-IE" dirty="0"/>
          </a:p>
        </p:txBody>
      </p:sp>
      <p:sp>
        <p:nvSpPr>
          <p:cNvPr id="4" name="Slide Number Placeholder 3"/>
          <p:cNvSpPr>
            <a:spLocks noGrp="1"/>
          </p:cNvSpPr>
          <p:nvPr>
            <p:ph type="sldNum" sz="quarter" idx="5"/>
          </p:nvPr>
        </p:nvSpPr>
        <p:spPr/>
        <p:txBody>
          <a:bodyPr/>
          <a:lstStyle/>
          <a:p>
            <a:fld id="{9686B3FF-E711-47B7-8C6D-F3DF85BE9219}" type="slidenum">
              <a:rPr lang="en-IE" smtClean="0"/>
              <a:t>10</a:t>
            </a:fld>
            <a:endParaRPr lang="en-IE"/>
          </a:p>
        </p:txBody>
      </p:sp>
    </p:spTree>
    <p:extLst>
      <p:ext uri="{BB962C8B-B14F-4D97-AF65-F5344CB8AC3E}">
        <p14:creationId xmlns:p14="http://schemas.microsoft.com/office/powerpoint/2010/main" val="79678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62806" y="2097237"/>
            <a:ext cx="10515600" cy="801053"/>
          </a:xfrm>
          <a:prstGeom prst="rect">
            <a:avLst/>
          </a:prstGeom>
        </p:spPr>
        <p:txBody>
          <a:bodyPr vert="horz" anchor="b" anchorCtr="0">
            <a:spAutoFit/>
          </a:bodyPr>
          <a:lstStyle>
            <a:lvl1pPr algn="ctr">
              <a:lnSpc>
                <a:spcPct val="114000"/>
              </a:lnSpc>
              <a:defRPr b="1" i="0" baseline="0">
                <a:solidFill>
                  <a:srgbClr val="0076B2"/>
                </a:solidFill>
                <a:latin typeface="+mj-lt"/>
                <a:ea typeface="Arial" charset="0"/>
                <a:cs typeface="Arial" charset="0"/>
              </a:defRPr>
            </a:lvl1pPr>
          </a:lstStyle>
          <a:p>
            <a:r>
              <a:rPr lang="en-IE" noProof="0" dirty="0"/>
              <a:t>Please enter your topic here</a:t>
            </a:r>
          </a:p>
        </p:txBody>
      </p:sp>
      <p:sp>
        <p:nvSpPr>
          <p:cNvPr id="4" name="Textplatzhalter 3"/>
          <p:cNvSpPr>
            <a:spLocks noGrp="1"/>
          </p:cNvSpPr>
          <p:nvPr>
            <p:ph type="body" sz="quarter" idx="10" hasCustomPrompt="1"/>
          </p:nvPr>
        </p:nvSpPr>
        <p:spPr>
          <a:xfrm>
            <a:off x="842169" y="3146425"/>
            <a:ext cx="10556875" cy="450893"/>
          </a:xfrm>
          <a:prstGeom prst="rect">
            <a:avLst/>
          </a:prstGeom>
        </p:spPr>
        <p:txBody>
          <a:bodyPr anchor="t" anchorCtr="0">
            <a:spAutoFit/>
          </a:bodyPr>
          <a:lstStyle>
            <a:lvl1pPr marL="0" indent="0" algn="ctr">
              <a:lnSpc>
                <a:spcPts val="3000"/>
              </a:lnSpc>
              <a:buNone/>
              <a:defRPr sz="2400">
                <a:solidFill>
                  <a:schemeClr val="tx2"/>
                </a:solidFill>
                <a:latin typeface="+mn-lt"/>
                <a:ea typeface="Arial" charset="0"/>
                <a:cs typeface="Arial" charset="0"/>
              </a:defRPr>
            </a:lvl1pPr>
            <a:lvl2pPr marL="457200" indent="0" algn="ctr">
              <a:buNone/>
              <a:defRPr sz="2400">
                <a:latin typeface="Arial" charset="0"/>
                <a:ea typeface="Arial" charset="0"/>
                <a:cs typeface="Arial" charset="0"/>
              </a:defRPr>
            </a:lvl2pPr>
            <a:lvl3pPr marL="914400" indent="0" algn="ctr">
              <a:buNone/>
              <a:defRPr sz="2400">
                <a:latin typeface="Arial" charset="0"/>
                <a:ea typeface="Arial" charset="0"/>
                <a:cs typeface="Arial" charset="0"/>
              </a:defRPr>
            </a:lvl3pPr>
            <a:lvl4pPr marL="1371600" indent="0" algn="ctr">
              <a:buNone/>
              <a:defRPr sz="2400">
                <a:latin typeface="Arial" charset="0"/>
                <a:ea typeface="Arial" charset="0"/>
                <a:cs typeface="Arial" charset="0"/>
              </a:defRPr>
            </a:lvl4pPr>
            <a:lvl5pPr marL="1828800" indent="0" algn="ctr">
              <a:buNone/>
              <a:defRPr sz="2400">
                <a:latin typeface="Arial" charset="0"/>
                <a:ea typeface="Arial" charset="0"/>
                <a:cs typeface="Arial" charset="0"/>
              </a:defRPr>
            </a:lvl5pPr>
          </a:lstStyle>
          <a:p>
            <a:pPr lvl="0"/>
            <a:r>
              <a:rPr lang="en-IE" noProof="0" dirty="0"/>
              <a:t>Please enter your name(s) here</a:t>
            </a:r>
          </a:p>
        </p:txBody>
      </p:sp>
      <p:sp>
        <p:nvSpPr>
          <p:cNvPr id="6" name="Textplatzhalter 5"/>
          <p:cNvSpPr>
            <a:spLocks noGrp="1"/>
          </p:cNvSpPr>
          <p:nvPr>
            <p:ph type="body" sz="quarter" idx="11" hasCustomPrompt="1"/>
          </p:nvPr>
        </p:nvSpPr>
        <p:spPr>
          <a:xfrm>
            <a:off x="846931" y="5315598"/>
            <a:ext cx="10547350" cy="480131"/>
          </a:xfrm>
          <a:prstGeom prst="rect">
            <a:avLst/>
          </a:prstGeom>
        </p:spPr>
        <p:txBody>
          <a:bodyPr>
            <a:spAutoFit/>
          </a:bodyPr>
          <a:lstStyle>
            <a:lvl1pPr marL="0" indent="0" algn="ctr">
              <a:buNone/>
              <a:defRPr lang="de-DE" b="0" i="0" smtClean="0">
                <a:solidFill>
                  <a:schemeClr val="tx2"/>
                </a:solidFill>
                <a:effectLst/>
                <a:latin typeface="+mn-lt"/>
              </a:defRPr>
            </a:lvl1pPr>
            <a:lvl2pPr marL="457200" indent="0" algn="ctr">
              <a:buNone/>
              <a:defRPr sz="2000">
                <a:latin typeface="Arial" charset="0"/>
                <a:ea typeface="Arial" charset="0"/>
                <a:cs typeface="Arial" charset="0"/>
              </a:defRPr>
            </a:lvl2pPr>
            <a:lvl3pPr marL="914400" indent="0" algn="ctr">
              <a:buNone/>
              <a:defRPr sz="2000">
                <a:latin typeface="Arial" charset="0"/>
                <a:ea typeface="Arial" charset="0"/>
                <a:cs typeface="Arial" charset="0"/>
              </a:defRPr>
            </a:lvl3pPr>
            <a:lvl4pPr marL="1371600" indent="0" algn="ctr">
              <a:buNone/>
              <a:defRPr sz="2000">
                <a:latin typeface="Arial" charset="0"/>
                <a:ea typeface="Arial" charset="0"/>
                <a:cs typeface="Arial" charset="0"/>
              </a:defRPr>
            </a:lvl4pPr>
            <a:lvl5pPr marL="1828800" indent="0" algn="ctr">
              <a:buNone/>
              <a:defRPr sz="2000">
                <a:latin typeface="Arial" charset="0"/>
                <a:ea typeface="Arial" charset="0"/>
                <a:cs typeface="Arial" charset="0"/>
              </a:defRPr>
            </a:lvl5pPr>
          </a:lstStyle>
          <a:p>
            <a:pPr lvl="0"/>
            <a:r>
              <a:rPr lang="en-IE" noProof="0" dirty="0"/>
              <a:t>please enter for e.g. a </a:t>
            </a:r>
            <a:r>
              <a:rPr lang="en-IE" noProof="0" dirty="0" err="1"/>
              <a:t>slideshare</a:t>
            </a:r>
            <a:r>
              <a:rPr lang="en-IE" noProof="0" dirty="0"/>
              <a:t> link here</a:t>
            </a:r>
          </a:p>
        </p:txBody>
      </p:sp>
      <p:sp>
        <p:nvSpPr>
          <p:cNvPr id="8" name="Textfeld 7"/>
          <p:cNvSpPr txBox="1"/>
          <p:nvPr userDrawn="1"/>
        </p:nvSpPr>
        <p:spPr>
          <a:xfrm>
            <a:off x="862806" y="4856960"/>
            <a:ext cx="10531475" cy="400110"/>
          </a:xfrm>
          <a:prstGeom prst="rect">
            <a:avLst/>
          </a:prstGeom>
          <a:noFill/>
        </p:spPr>
        <p:txBody>
          <a:bodyPr wrap="square" rtlCol="0" anchor="ctr" anchorCtr="0">
            <a:spAutoFit/>
          </a:bodyPr>
          <a:lstStyle/>
          <a:p>
            <a:pPr algn="ctr"/>
            <a:r>
              <a:rPr lang="en-IE" sz="2000" b="1" dirty="0">
                <a:solidFill>
                  <a:schemeClr val="tx2"/>
                </a:solidFill>
                <a:latin typeface="+mj-lt"/>
                <a:ea typeface="Arial" charset="0"/>
                <a:cs typeface="Arial" charset="0"/>
              </a:rPr>
              <a:t>My </a:t>
            </a:r>
            <a:r>
              <a:rPr lang="en-IE" sz="2000" b="1" noProof="0" dirty="0">
                <a:solidFill>
                  <a:schemeClr val="tx2"/>
                </a:solidFill>
                <a:latin typeface="+mj-lt"/>
                <a:ea typeface="Arial" charset="0"/>
                <a:cs typeface="Arial" charset="0"/>
              </a:rPr>
              <a:t>slides</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are</a:t>
            </a:r>
            <a:r>
              <a:rPr lang="en-IE" sz="2000" b="1" dirty="0">
                <a:solidFill>
                  <a:schemeClr val="tx2"/>
                </a:solidFill>
                <a:latin typeface="+mj-lt"/>
                <a:ea typeface="Arial" charset="0"/>
                <a:cs typeface="Arial" charset="0"/>
              </a:rPr>
              <a:t> / will </a:t>
            </a:r>
            <a:r>
              <a:rPr lang="en-IE" sz="2000" b="1" noProof="0" dirty="0">
                <a:solidFill>
                  <a:schemeClr val="tx2"/>
                </a:solidFill>
                <a:latin typeface="+mj-lt"/>
                <a:ea typeface="Arial" charset="0"/>
                <a:cs typeface="Arial" charset="0"/>
              </a:rPr>
              <a:t>be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available</a:t>
            </a:r>
            <a:r>
              <a:rPr lang="en-IE" sz="2000" b="1" dirty="0">
                <a:solidFill>
                  <a:schemeClr val="tx2"/>
                </a:solidFill>
                <a:latin typeface="+mj-lt"/>
                <a:ea typeface="Arial" charset="0"/>
                <a:cs typeface="Arial" charset="0"/>
              </a:rPr>
              <a:t> </a:t>
            </a:r>
            <a:r>
              <a:rPr lang="en-IE" sz="2000" b="1" noProof="0" dirty="0">
                <a:solidFill>
                  <a:schemeClr val="tx2"/>
                </a:solidFill>
                <a:latin typeface="+mj-lt"/>
                <a:ea typeface="Arial" charset="0"/>
                <a:cs typeface="Arial" charset="0"/>
              </a:rPr>
              <a:t>for</a:t>
            </a:r>
            <a:r>
              <a:rPr lang="en-IE" sz="2000" b="1" dirty="0">
                <a:solidFill>
                  <a:schemeClr val="tx2"/>
                </a:solidFill>
                <a:latin typeface="+mj-lt"/>
                <a:ea typeface="Arial" charset="0"/>
                <a:cs typeface="Arial" charset="0"/>
              </a:rPr>
              <a:t> you at:</a:t>
            </a:r>
          </a:p>
        </p:txBody>
      </p:sp>
    </p:spTree>
    <p:extLst>
      <p:ext uri="{BB962C8B-B14F-4D97-AF65-F5344CB8AC3E}">
        <p14:creationId xmlns:p14="http://schemas.microsoft.com/office/powerpoint/2010/main" val="710478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EEBD94-B995-DE79-EDD5-1845E49AF506}"/>
              </a:ext>
            </a:extLst>
          </p:cNvPr>
          <p:cNvSpPr>
            <a:spLocks noGrp="1"/>
          </p:cNvSpPr>
          <p:nvPr>
            <p:ph type="body" sz="quarter" idx="10" hasCustomPrompt="1"/>
          </p:nvPr>
        </p:nvSpPr>
        <p:spPr>
          <a:xfrm>
            <a:off x="265479" y="250703"/>
            <a:ext cx="10996490" cy="1257300"/>
          </a:xfrm>
          <a:prstGeom prst="rect">
            <a:avLst/>
          </a:prstGeom>
        </p:spPr>
        <p:txBody>
          <a:bodyPr/>
          <a:lstStyle>
            <a:lvl1pPr marL="0" indent="0">
              <a:buNone/>
              <a:defRPr sz="4000">
                <a:latin typeface="Arial Nova" panose="020B0504020202020204" pitchFamily="34" charset="0"/>
              </a:defRPr>
            </a:lvl1pPr>
          </a:lstStyle>
          <a:p>
            <a:pPr lvl="0"/>
            <a:r>
              <a:rPr lang="en-US" dirty="0"/>
              <a:t>Click to edit Title</a:t>
            </a:r>
          </a:p>
        </p:txBody>
      </p:sp>
    </p:spTree>
    <p:extLst>
      <p:ext uri="{BB962C8B-B14F-4D97-AF65-F5344CB8AC3E}">
        <p14:creationId xmlns:p14="http://schemas.microsoft.com/office/powerpoint/2010/main" val="148115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te this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28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 title + bulleted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73EF20B-5A38-3149-ACAB-473A425AB0D9}"/>
              </a:ext>
            </a:extLst>
          </p:cNvPr>
          <p:cNvSpPr>
            <a:spLocks noGrp="1"/>
          </p:cNvSpPr>
          <p:nvPr>
            <p:ph type="body" sz="quarter" idx="12"/>
          </p:nvPr>
        </p:nvSpPr>
        <p:spPr>
          <a:xfrm>
            <a:off x="607355" y="1508781"/>
            <a:ext cx="7408864" cy="4297043"/>
          </a:xfrm>
          <a:prstGeom prst="rect">
            <a:avLst/>
          </a:prstGeom>
        </p:spPr>
        <p:txBody>
          <a:bodyPr lIns="0"/>
          <a:lstStyle>
            <a:lvl1pPr marL="228600" indent="-228600">
              <a:lnSpc>
                <a:spcPct val="120000"/>
              </a:lnSpc>
              <a:buClr>
                <a:schemeClr val="bg2"/>
              </a:buClr>
              <a:buFont typeface="System Font Regular"/>
              <a:buChar char="|"/>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tabLst/>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a:t>
            </a:r>
          </a:p>
          <a:p>
            <a:pPr lvl="1"/>
            <a:endParaRPr lang="en-US"/>
          </a:p>
          <a:p>
            <a:pPr lvl="1"/>
            <a:endParaRPr lang="en-US"/>
          </a:p>
        </p:txBody>
      </p:sp>
    </p:spTree>
    <p:extLst>
      <p:ext uri="{BB962C8B-B14F-4D97-AF65-F5344CB8AC3E}">
        <p14:creationId xmlns:p14="http://schemas.microsoft.com/office/powerpoint/2010/main" val="27172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2150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
        <p:nvSpPr>
          <p:cNvPr id="2" name="Rectangle 1">
            <a:extLst>
              <a:ext uri="{FF2B5EF4-FFF2-40B4-BE49-F238E27FC236}">
                <a16:creationId xmlns:a16="http://schemas.microsoft.com/office/drawing/2014/main" id="{6FB4108B-0288-7448-A40D-AFB535DC15A3}"/>
              </a:ext>
            </a:extLst>
          </p:cNvPr>
          <p:cNvSpPr/>
          <p:nvPr userDrawn="1"/>
        </p:nvSpPr>
        <p:spPr>
          <a:xfrm>
            <a:off x="10046825" y="6446487"/>
            <a:ext cx="1854601" cy="41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p:sldLayoutIdLst>
    <p:sldLayoutId id="2147483742" r:id="rId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a:lstStyle/>
          <a:p>
            <a:r>
              <a:rPr lang="de-DE" dirty="0"/>
              <a:t>BDD and the </a:t>
            </a:r>
            <a:r>
              <a:rPr lang="en-IE" dirty="0"/>
              <a:t>Sleepy</a:t>
            </a:r>
            <a:r>
              <a:rPr lang="de-DE" dirty="0"/>
              <a:t> Developer</a:t>
            </a:r>
          </a:p>
        </p:txBody>
      </p:sp>
      <p:sp>
        <p:nvSpPr>
          <p:cNvPr id="12" name="Textplatzhalter 11"/>
          <p:cNvSpPr>
            <a:spLocks noGrp="1"/>
          </p:cNvSpPr>
          <p:nvPr>
            <p:ph type="body" sz="quarter" idx="10"/>
          </p:nvPr>
        </p:nvSpPr>
        <p:spPr/>
        <p:txBody>
          <a:bodyPr/>
          <a:lstStyle/>
          <a:p>
            <a:r>
              <a:rPr lang="de-DE" dirty="0"/>
              <a:t>Dermot Canniffe</a:t>
            </a:r>
          </a:p>
        </p:txBody>
      </p:sp>
      <p:sp>
        <p:nvSpPr>
          <p:cNvPr id="13" name="Textplatzhalter 12"/>
          <p:cNvSpPr>
            <a:spLocks noGrp="1"/>
          </p:cNvSpPr>
          <p:nvPr>
            <p:ph type="body" sz="quarter" idx="11"/>
          </p:nvPr>
        </p:nvSpPr>
        <p:spPr>
          <a:xfrm>
            <a:off x="846931" y="5315598"/>
            <a:ext cx="10547350" cy="480131"/>
          </a:xfrm>
        </p:spPr>
        <p:txBody>
          <a:bodyPr/>
          <a:lstStyle/>
          <a:p>
            <a:r>
              <a:rPr lang="de-DE" dirty="0"/>
              <a:t>https://bit.ly/BDDSleepyDev</a:t>
            </a:r>
          </a:p>
        </p:txBody>
      </p:sp>
    </p:spTree>
    <p:extLst>
      <p:ext uri="{BB962C8B-B14F-4D97-AF65-F5344CB8AC3E}">
        <p14:creationId xmlns:p14="http://schemas.microsoft.com/office/powerpoint/2010/main" val="737167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0C76250-F724-A294-6E00-E3471544A354}"/>
              </a:ext>
            </a:extLst>
          </p:cNvPr>
          <p:cNvPicPr>
            <a:picLocks noChangeAspect="1"/>
          </p:cNvPicPr>
          <p:nvPr/>
        </p:nvPicPr>
        <p:blipFill>
          <a:blip r:embed="rId3"/>
          <a:stretch>
            <a:fillRect/>
          </a:stretch>
        </p:blipFill>
        <p:spPr>
          <a:xfrm>
            <a:off x="-32657" y="0"/>
            <a:ext cx="4703777" cy="6858000"/>
          </a:xfrm>
          <a:prstGeom prst="rect">
            <a:avLst/>
          </a:prstGeom>
        </p:spPr>
      </p:pic>
      <p:sp>
        <p:nvSpPr>
          <p:cNvPr id="5" name="Rectangle 4">
            <a:extLst>
              <a:ext uri="{FF2B5EF4-FFF2-40B4-BE49-F238E27FC236}">
                <a16:creationId xmlns:a16="http://schemas.microsoft.com/office/drawing/2014/main" id="{2912F023-F68A-86AF-D871-4DBA456C7205}"/>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 Placeholder 1">
            <a:extLst>
              <a:ext uri="{FF2B5EF4-FFF2-40B4-BE49-F238E27FC236}">
                <a16:creationId xmlns:a16="http://schemas.microsoft.com/office/drawing/2014/main" id="{4B1755ED-5B12-C76E-4D0D-CEEC0A6A691C}"/>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Memory </a:t>
            </a:r>
            <a:r>
              <a:rPr lang="en-IE" sz="4000" dirty="0">
                <a:latin typeface="Arial Nova Cond" panose="020B0506020202020204" pitchFamily="34" charset="0"/>
              </a:rPr>
              <a:t>Issues</a:t>
            </a:r>
          </a:p>
        </p:txBody>
      </p:sp>
      <p:sp>
        <p:nvSpPr>
          <p:cNvPr id="7" name="TextBox 6">
            <a:extLst>
              <a:ext uri="{FF2B5EF4-FFF2-40B4-BE49-F238E27FC236}">
                <a16:creationId xmlns:a16="http://schemas.microsoft.com/office/drawing/2014/main" id="{D0F71A36-8CE5-FAC8-5208-55BB7F7A8D65}"/>
              </a:ext>
            </a:extLst>
          </p:cNvPr>
          <p:cNvSpPr txBox="1"/>
          <p:nvPr/>
        </p:nvSpPr>
        <p:spPr>
          <a:xfrm>
            <a:off x="5067301" y="2736503"/>
            <a:ext cx="6215742" cy="1815882"/>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Short Term Memory Deficit</a:t>
            </a:r>
          </a:p>
          <a:p>
            <a:pPr marL="285750" indent="-285750">
              <a:buFont typeface="Arial" panose="020B0604020202020204" pitchFamily="34" charset="0"/>
              <a:buChar char="•"/>
            </a:pPr>
            <a:r>
              <a:rPr lang="en-IE" sz="2800" dirty="0">
                <a:latin typeface="Arial Nova Cond" panose="020B0506020202020204" pitchFamily="34" charset="0"/>
              </a:rPr>
              <a:t>Memory Deficit out of context</a:t>
            </a:r>
          </a:p>
          <a:p>
            <a:pPr marL="285750" indent="-285750">
              <a:buFont typeface="Arial" panose="020B0604020202020204" pitchFamily="34" charset="0"/>
              <a:buChar char="•"/>
            </a:pPr>
            <a:r>
              <a:rPr lang="en-IE" sz="2800" dirty="0">
                <a:latin typeface="Arial Nova Cond" panose="020B0506020202020204" pitchFamily="34" charset="0"/>
              </a:rPr>
              <a:t>A need for more time or repetition</a:t>
            </a:r>
          </a:p>
          <a:p>
            <a:pPr marL="285750" indent="-285750">
              <a:buFont typeface="Arial" panose="020B0604020202020204" pitchFamily="34" charset="0"/>
              <a:buChar char="•"/>
            </a:pPr>
            <a:r>
              <a:rPr lang="en-IE" sz="2800" dirty="0">
                <a:latin typeface="Arial Nova Cond" panose="020B0506020202020204" pitchFamily="34" charset="0"/>
              </a:rPr>
              <a:t>Difficulty following multi-step directions</a:t>
            </a:r>
          </a:p>
        </p:txBody>
      </p:sp>
      <p:grpSp>
        <p:nvGrpSpPr>
          <p:cNvPr id="8" name="Group 7">
            <a:extLst>
              <a:ext uri="{FF2B5EF4-FFF2-40B4-BE49-F238E27FC236}">
                <a16:creationId xmlns:a16="http://schemas.microsoft.com/office/drawing/2014/main" id="{F3974300-92B4-0F6E-B983-41E77A9322A0}"/>
              </a:ext>
            </a:extLst>
          </p:cNvPr>
          <p:cNvGrpSpPr/>
          <p:nvPr/>
        </p:nvGrpSpPr>
        <p:grpSpPr>
          <a:xfrm>
            <a:off x="431520" y="6476382"/>
            <a:ext cx="2106992" cy="369332"/>
            <a:chOff x="17503" y="165504"/>
            <a:chExt cx="2106992" cy="369332"/>
          </a:xfrm>
        </p:grpSpPr>
        <p:grpSp>
          <p:nvGrpSpPr>
            <p:cNvPr id="9" name="Group 8">
              <a:extLst>
                <a:ext uri="{FF2B5EF4-FFF2-40B4-BE49-F238E27FC236}">
                  <a16:creationId xmlns:a16="http://schemas.microsoft.com/office/drawing/2014/main" id="{A98B480F-F45F-E7D1-62DA-0025BA2604EC}"/>
                </a:ext>
              </a:extLst>
            </p:cNvPr>
            <p:cNvGrpSpPr/>
            <p:nvPr/>
          </p:nvGrpSpPr>
          <p:grpSpPr>
            <a:xfrm>
              <a:off x="17503" y="186421"/>
              <a:ext cx="601193" cy="262185"/>
              <a:chOff x="-1362075" y="-563563"/>
              <a:chExt cx="2708275" cy="1181101"/>
            </a:xfrm>
          </p:grpSpPr>
          <p:pic>
            <p:nvPicPr>
              <p:cNvPr id="11" name="Picture 2" descr="cc logo">
                <a:extLst>
                  <a:ext uri="{FF2B5EF4-FFF2-40B4-BE49-F238E27FC236}">
                    <a16:creationId xmlns:a16="http://schemas.microsoft.com/office/drawing/2014/main" id="{CEC8135D-9CE7-08FC-9949-0FA45692C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a:extLst>
                  <a:ext uri="{FF2B5EF4-FFF2-40B4-BE49-F238E27FC236}">
                    <a16:creationId xmlns:a16="http://schemas.microsoft.com/office/drawing/2014/main" id="{FD1001EA-9AA5-A25A-332B-68BA68B144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9EA2027-18C0-10BC-BF88-2C09A64F1F7B}"/>
                </a:ext>
              </a:extLst>
            </p:cNvPr>
            <p:cNvSpPr txBox="1"/>
            <p:nvPr/>
          </p:nvSpPr>
          <p:spPr>
            <a:xfrm>
              <a:off x="615052" y="165504"/>
              <a:ext cx="1509443" cy="369332"/>
            </a:xfrm>
            <a:prstGeom prst="rect">
              <a:avLst/>
            </a:prstGeom>
            <a:noFill/>
          </p:spPr>
          <p:txBody>
            <a:bodyPr wrap="square" rtlCol="0">
              <a:spAutoFit/>
            </a:bodyPr>
            <a:lstStyle/>
            <a:p>
              <a:r>
                <a:rPr lang="en-IE" dirty="0" err="1">
                  <a:solidFill>
                    <a:schemeClr val="bg1"/>
                  </a:solidFill>
                  <a:latin typeface="Arial Nova Cond" panose="020B0506020202020204" pitchFamily="34" charset="0"/>
                </a:rPr>
                <a:t>Nevit</a:t>
              </a:r>
              <a:r>
                <a:rPr lang="en-IE" dirty="0">
                  <a:solidFill>
                    <a:schemeClr val="bg1"/>
                  </a:solidFill>
                  <a:latin typeface="Arial Nova Cond" panose="020B0506020202020204" pitchFamily="34" charset="0"/>
                </a:rPr>
                <a:t> </a:t>
              </a:r>
              <a:r>
                <a:rPr lang="en-IE" dirty="0" err="1">
                  <a:solidFill>
                    <a:schemeClr val="bg1"/>
                  </a:solidFill>
                  <a:latin typeface="Arial Nova Cond" panose="020B0506020202020204" pitchFamily="34" charset="0"/>
                </a:rPr>
                <a:t>Dilmen</a:t>
              </a:r>
              <a:endParaRPr lang="en-IE" dirty="0">
                <a:solidFill>
                  <a:schemeClr val="bg1"/>
                </a:solidFill>
                <a:latin typeface="Arial Nova Cond" panose="020B0506020202020204" pitchFamily="34" charset="0"/>
              </a:endParaRPr>
            </a:p>
          </p:txBody>
        </p:sp>
      </p:grpSp>
    </p:spTree>
    <p:extLst>
      <p:ext uri="{BB962C8B-B14F-4D97-AF65-F5344CB8AC3E}">
        <p14:creationId xmlns:p14="http://schemas.microsoft.com/office/powerpoint/2010/main" val="121346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with medium confidence">
            <a:extLst>
              <a:ext uri="{FF2B5EF4-FFF2-40B4-BE49-F238E27FC236}">
                <a16:creationId xmlns:a16="http://schemas.microsoft.com/office/drawing/2014/main" id="{E742355C-4348-0F75-8A7F-CFFD00B10F0B}"/>
              </a:ext>
            </a:extLst>
          </p:cNvPr>
          <p:cNvPicPr>
            <a:picLocks noChangeAspect="1"/>
          </p:cNvPicPr>
          <p:nvPr/>
        </p:nvPicPr>
        <p:blipFill rotWithShape="1">
          <a:blip r:embed="rId3"/>
          <a:srcRect l="3507" t="3656"/>
          <a:stretch/>
        </p:blipFill>
        <p:spPr>
          <a:xfrm>
            <a:off x="-1" y="250703"/>
            <a:ext cx="4413811" cy="6607296"/>
          </a:xfrm>
          <a:prstGeom prst="rect">
            <a:avLst/>
          </a:prstGeom>
        </p:spPr>
      </p:pic>
      <p:sp>
        <p:nvSpPr>
          <p:cNvPr id="4" name="Rectangle 3">
            <a:extLst>
              <a:ext uri="{FF2B5EF4-FFF2-40B4-BE49-F238E27FC236}">
                <a16:creationId xmlns:a16="http://schemas.microsoft.com/office/drawing/2014/main" id="{049B38DE-A2B4-D397-3A09-E70B3EF81959}"/>
              </a:ext>
            </a:extLst>
          </p:cNvPr>
          <p:cNvSpPr/>
          <p:nvPr/>
        </p:nvSpPr>
        <p:spPr>
          <a:xfrm>
            <a:off x="0" y="249091"/>
            <a:ext cx="4413811"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TextBox 7">
            <a:extLst>
              <a:ext uri="{FF2B5EF4-FFF2-40B4-BE49-F238E27FC236}">
                <a16:creationId xmlns:a16="http://schemas.microsoft.com/office/drawing/2014/main" id="{24445C77-E8A0-B355-08FA-FE7CDA6A0CF5}"/>
              </a:ext>
            </a:extLst>
          </p:cNvPr>
          <p:cNvSpPr txBox="1"/>
          <p:nvPr/>
        </p:nvSpPr>
        <p:spPr>
          <a:xfrm>
            <a:off x="6031833" y="1806425"/>
            <a:ext cx="4098756" cy="4401205"/>
          </a:xfrm>
          <a:prstGeom prst="rect">
            <a:avLst/>
          </a:prstGeom>
          <a:noFill/>
        </p:spPr>
        <p:txBody>
          <a:bodyPr wrap="square">
            <a:spAutoFit/>
          </a:bodyPr>
          <a:lstStyle/>
          <a:p>
            <a:pPr marL="571500" indent="-571500">
              <a:buFont typeface="Arial" panose="020B0604020202020204" pitchFamily="34" charset="0"/>
              <a:buChar char="•"/>
            </a:pPr>
            <a:r>
              <a:rPr lang="en-IE" sz="4000" dirty="0">
                <a:latin typeface="Arial Nova Cond" panose="020B0506020202020204" pitchFamily="34" charset="0"/>
              </a:rPr>
              <a:t>“Brian Fog” </a:t>
            </a:r>
          </a:p>
          <a:p>
            <a:pPr marL="571500" indent="-571500">
              <a:buFont typeface="Arial" panose="020B0604020202020204" pitchFamily="34" charset="0"/>
              <a:buChar char="•"/>
            </a:pPr>
            <a:r>
              <a:rPr lang="en-IE" sz="4000" dirty="0">
                <a:latin typeface="Arial Nova Cond" panose="020B0506020202020204" pitchFamily="34" charset="0"/>
              </a:rPr>
              <a:t>“Brain </a:t>
            </a:r>
            <a:r>
              <a:rPr lang="en-IE" sz="4000" dirty="0" err="1">
                <a:latin typeface="Arial Nova Cond" panose="020B0506020202020204" pitchFamily="34" charset="0"/>
              </a:rPr>
              <a:t>Forg</a:t>
            </a:r>
            <a:r>
              <a:rPr lang="en-IE" sz="4000" dirty="0">
                <a:latin typeface="Arial Nova Cond" panose="020B0506020202020204" pitchFamily="34" charset="0"/>
              </a:rPr>
              <a:t>”</a:t>
            </a:r>
          </a:p>
          <a:p>
            <a:pPr marL="571500" indent="-571500">
              <a:buFont typeface="Arial" panose="020B0604020202020204" pitchFamily="34" charset="0"/>
              <a:buChar char="•"/>
            </a:pPr>
            <a:r>
              <a:rPr lang="en-IE" sz="4000" dirty="0">
                <a:latin typeface="Arial Nova Cond" panose="020B0506020202020204" pitchFamily="34" charset="0"/>
              </a:rPr>
              <a:t>“Brain Fog”</a:t>
            </a:r>
          </a:p>
          <a:p>
            <a:pPr marL="571500" indent="-571500">
              <a:buFont typeface="Arial" panose="020B0604020202020204" pitchFamily="34" charset="0"/>
              <a:buChar char="•"/>
            </a:pPr>
            <a:r>
              <a:rPr lang="en-IE" sz="4000" dirty="0">
                <a:latin typeface="Arial Nova Cond" panose="020B0506020202020204" pitchFamily="34" charset="0"/>
              </a:rPr>
              <a:t>Hallucinations</a:t>
            </a:r>
            <a:br>
              <a:rPr lang="en-IE" sz="4000" dirty="0">
                <a:latin typeface="Arial Nova Cond" panose="020B0506020202020204" pitchFamily="34" charset="0"/>
              </a:rPr>
            </a:br>
            <a:br>
              <a:rPr lang="en-IE" sz="4000" dirty="0">
                <a:latin typeface="Arial Nova Cond" panose="020B0506020202020204" pitchFamily="34" charset="0"/>
              </a:rPr>
            </a:br>
            <a:br>
              <a:rPr lang="en-IE" sz="4000" dirty="0">
                <a:latin typeface="Arial Nova Cond" panose="020B0506020202020204" pitchFamily="34" charset="0"/>
              </a:rPr>
            </a:br>
            <a:endParaRPr lang="en-IE" sz="4000" dirty="0">
              <a:latin typeface="Arial Nova Cond" panose="020B0506020202020204" pitchFamily="34" charset="0"/>
            </a:endParaRPr>
          </a:p>
        </p:txBody>
      </p:sp>
      <p:pic>
        <p:nvPicPr>
          <p:cNvPr id="11" name="Picture 10" descr="A close-up of a robot&#10;&#10;Description automatically generated with medium confidence">
            <a:extLst>
              <a:ext uri="{FF2B5EF4-FFF2-40B4-BE49-F238E27FC236}">
                <a16:creationId xmlns:a16="http://schemas.microsoft.com/office/drawing/2014/main" id="{01A5BF5C-4F17-E7F3-AF6A-897AC15FF46D}"/>
              </a:ext>
            </a:extLst>
          </p:cNvPr>
          <p:cNvPicPr>
            <a:picLocks noChangeAspect="1"/>
          </p:cNvPicPr>
          <p:nvPr/>
        </p:nvPicPr>
        <p:blipFill>
          <a:blip r:embed="rId4"/>
          <a:stretch>
            <a:fillRect/>
          </a:stretch>
        </p:blipFill>
        <p:spPr>
          <a:xfrm>
            <a:off x="3479316" y="1202387"/>
            <a:ext cx="3584459" cy="1886322"/>
          </a:xfrm>
          <a:prstGeom prst="rect">
            <a:avLst/>
          </a:prstGeom>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258D2B9B-CD29-94AE-ADFA-70D7AFA2A3E4}"/>
              </a:ext>
            </a:extLst>
          </p:cNvPr>
          <p:cNvSpPr/>
          <p:nvPr/>
        </p:nvSpPr>
        <p:spPr>
          <a:xfrm>
            <a:off x="0" y="5519057"/>
            <a:ext cx="4413811" cy="1643743"/>
          </a:xfrm>
          <a:prstGeom prst="rect">
            <a:avLst/>
          </a:prstGeom>
          <a:gradFill>
            <a:gsLst>
              <a:gs pos="26000">
                <a:srgbClr val="ECEFF1">
                  <a:alpha val="0"/>
                </a:srgbClr>
              </a:gs>
              <a:gs pos="71000">
                <a:srgbClr val="1688A8"/>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3" name="Group 2">
            <a:extLst>
              <a:ext uri="{FF2B5EF4-FFF2-40B4-BE49-F238E27FC236}">
                <a16:creationId xmlns:a16="http://schemas.microsoft.com/office/drawing/2014/main" id="{ED42444C-730D-A5D9-4CC3-F59EB7177C88}"/>
              </a:ext>
            </a:extLst>
          </p:cNvPr>
          <p:cNvGrpSpPr/>
          <p:nvPr/>
        </p:nvGrpSpPr>
        <p:grpSpPr>
          <a:xfrm>
            <a:off x="2369177" y="6424864"/>
            <a:ext cx="2106992" cy="369332"/>
            <a:chOff x="17503" y="165504"/>
            <a:chExt cx="2106992" cy="369332"/>
          </a:xfrm>
        </p:grpSpPr>
        <p:grpSp>
          <p:nvGrpSpPr>
            <p:cNvPr id="12" name="Group 11">
              <a:extLst>
                <a:ext uri="{FF2B5EF4-FFF2-40B4-BE49-F238E27FC236}">
                  <a16:creationId xmlns:a16="http://schemas.microsoft.com/office/drawing/2014/main" id="{9BC2629B-1844-0433-AA9D-298C42A36FF0}"/>
                </a:ext>
              </a:extLst>
            </p:cNvPr>
            <p:cNvGrpSpPr/>
            <p:nvPr/>
          </p:nvGrpSpPr>
          <p:grpSpPr>
            <a:xfrm>
              <a:off x="17503" y="186421"/>
              <a:ext cx="601193" cy="262185"/>
              <a:chOff x="-1362075" y="-563563"/>
              <a:chExt cx="2708275" cy="1181101"/>
            </a:xfrm>
          </p:grpSpPr>
          <p:pic>
            <p:nvPicPr>
              <p:cNvPr id="13" name="Picture 2" descr="cc logo">
                <a:extLst>
                  <a:ext uri="{FF2B5EF4-FFF2-40B4-BE49-F238E27FC236}">
                    <a16:creationId xmlns:a16="http://schemas.microsoft.com/office/drawing/2014/main" id="{CC9BF1A5-7AF2-EA9E-3497-D391DDDB9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C471DFD7-D9F8-7F37-AFF1-B23C7D287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E4AB21B-A0F1-6479-A658-7A4234590EEB}"/>
                </a:ext>
              </a:extLst>
            </p:cNvPr>
            <p:cNvSpPr txBox="1"/>
            <p:nvPr/>
          </p:nvSpPr>
          <p:spPr>
            <a:xfrm>
              <a:off x="615052" y="165504"/>
              <a:ext cx="1509443" cy="369332"/>
            </a:xfrm>
            <a:prstGeom prst="rect">
              <a:avLst/>
            </a:prstGeom>
            <a:noFill/>
          </p:spPr>
          <p:txBody>
            <a:bodyPr wrap="square" rtlCol="0">
              <a:spAutoFit/>
            </a:bodyPr>
            <a:lstStyle/>
            <a:p>
              <a:r>
                <a:rPr lang="en-IE" dirty="0">
                  <a:solidFill>
                    <a:schemeClr val="bg1"/>
                  </a:solidFill>
                  <a:latin typeface="Arial Nova Cond" panose="020B0506020202020204" pitchFamily="34" charset="0"/>
                </a:rPr>
                <a:t>Marco </a:t>
              </a:r>
              <a:r>
                <a:rPr lang="en-IE" dirty="0" err="1">
                  <a:solidFill>
                    <a:schemeClr val="bg1"/>
                  </a:solidFill>
                  <a:latin typeface="Arial Nova Cond" panose="020B0506020202020204" pitchFamily="34" charset="0"/>
                </a:rPr>
                <a:t>Verch</a:t>
              </a:r>
              <a:endParaRPr lang="en-IE" dirty="0">
                <a:solidFill>
                  <a:schemeClr val="bg1"/>
                </a:solidFill>
                <a:latin typeface="Arial Nova Cond" panose="020B0506020202020204" pitchFamily="34" charset="0"/>
              </a:endParaRPr>
            </a:p>
          </p:txBody>
        </p:sp>
      </p:grpSp>
      <p:sp>
        <p:nvSpPr>
          <p:cNvPr id="5" name="Text Placeholder 1">
            <a:extLst>
              <a:ext uri="{FF2B5EF4-FFF2-40B4-BE49-F238E27FC236}">
                <a16:creationId xmlns:a16="http://schemas.microsoft.com/office/drawing/2014/main" id="{741B149E-C378-4584-9FC0-9B79E415A965}"/>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Other Cognitive Issues</a:t>
            </a:r>
          </a:p>
        </p:txBody>
      </p:sp>
    </p:spTree>
    <p:extLst>
      <p:ext uri="{BB962C8B-B14F-4D97-AF65-F5344CB8AC3E}">
        <p14:creationId xmlns:p14="http://schemas.microsoft.com/office/powerpoint/2010/main" val="152440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2000"/>
                                        <p:tgtEl>
                                          <p:spTgt spid="8">
                                            <p:txEl>
                                              <p:pRg st="1" end="1"/>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2000"/>
                                        <p:tgtEl>
                                          <p:spTgt spid="8">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2000"/>
                                        <p:tgtEl>
                                          <p:spTgt spid="8">
                                            <p:txEl>
                                              <p:pRg st="3" end="3"/>
                                            </p:txEl>
                                          </p:spTgt>
                                        </p:tgtEl>
                                      </p:cBhvr>
                                    </p:animEffect>
                                  </p:childTnLst>
                                </p:cTn>
                              </p:par>
                              <p:par>
                                <p:cTn id="20" presetID="1" presetClass="entr" presetSubtype="0" fill="hold" nodeType="withEffect">
                                  <p:stCondLst>
                                    <p:cond delay="200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xit" presetSubtype="0" fill="hold" nodeType="withEffect">
                                  <p:stCondLst>
                                    <p:cond delay="250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0C76250-F724-A294-6E00-E3471544A354}"/>
              </a:ext>
            </a:extLst>
          </p:cNvPr>
          <p:cNvPicPr>
            <a:picLocks noChangeAspect="1"/>
          </p:cNvPicPr>
          <p:nvPr/>
        </p:nvPicPr>
        <p:blipFill>
          <a:blip r:embed="rId3"/>
          <a:stretch>
            <a:fillRect/>
          </a:stretch>
        </p:blipFill>
        <p:spPr>
          <a:xfrm>
            <a:off x="-32657" y="0"/>
            <a:ext cx="4703777" cy="6858000"/>
          </a:xfrm>
          <a:prstGeom prst="rect">
            <a:avLst/>
          </a:prstGeom>
        </p:spPr>
      </p:pic>
      <p:sp>
        <p:nvSpPr>
          <p:cNvPr id="5" name="Rectangle 4">
            <a:extLst>
              <a:ext uri="{FF2B5EF4-FFF2-40B4-BE49-F238E27FC236}">
                <a16:creationId xmlns:a16="http://schemas.microsoft.com/office/drawing/2014/main" id="{2912F023-F68A-86AF-D871-4DBA456C7205}"/>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 Placeholder 1">
            <a:extLst>
              <a:ext uri="{FF2B5EF4-FFF2-40B4-BE49-F238E27FC236}">
                <a16:creationId xmlns:a16="http://schemas.microsoft.com/office/drawing/2014/main" id="{4B1755ED-5B12-C76E-4D0D-CEEC0A6A691C}"/>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Memory </a:t>
            </a:r>
            <a:r>
              <a:rPr lang="en-IE" sz="4000" dirty="0">
                <a:latin typeface="Arial Nova Cond" panose="020B0506020202020204" pitchFamily="34" charset="0"/>
              </a:rPr>
              <a:t>Issues</a:t>
            </a:r>
          </a:p>
        </p:txBody>
      </p:sp>
      <p:sp>
        <p:nvSpPr>
          <p:cNvPr id="7" name="TextBox 6">
            <a:extLst>
              <a:ext uri="{FF2B5EF4-FFF2-40B4-BE49-F238E27FC236}">
                <a16:creationId xmlns:a16="http://schemas.microsoft.com/office/drawing/2014/main" id="{D0F71A36-8CE5-FAC8-5208-55BB7F7A8D65}"/>
              </a:ext>
            </a:extLst>
          </p:cNvPr>
          <p:cNvSpPr txBox="1"/>
          <p:nvPr/>
        </p:nvSpPr>
        <p:spPr>
          <a:xfrm>
            <a:off x="5067301" y="2736503"/>
            <a:ext cx="6215742" cy="1815882"/>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Short Term Memory Deficit</a:t>
            </a:r>
          </a:p>
          <a:p>
            <a:pPr marL="285750" indent="-285750">
              <a:buFont typeface="Arial" panose="020B0604020202020204" pitchFamily="34" charset="0"/>
              <a:buChar char="•"/>
            </a:pPr>
            <a:r>
              <a:rPr lang="en-IE" sz="2800" dirty="0">
                <a:latin typeface="Arial Nova Cond" panose="020B0506020202020204" pitchFamily="34" charset="0"/>
              </a:rPr>
              <a:t>Memory Deficit out of context</a:t>
            </a:r>
          </a:p>
          <a:p>
            <a:pPr marL="285750" indent="-285750">
              <a:buFont typeface="Arial" panose="020B0604020202020204" pitchFamily="34" charset="0"/>
              <a:buChar char="•"/>
            </a:pPr>
            <a:r>
              <a:rPr lang="en-IE" sz="2800" dirty="0">
                <a:latin typeface="Arial Nova Cond" panose="020B0506020202020204" pitchFamily="34" charset="0"/>
              </a:rPr>
              <a:t>A need for more time or repetition</a:t>
            </a:r>
          </a:p>
          <a:p>
            <a:pPr marL="285750" indent="-285750">
              <a:buFont typeface="Arial" panose="020B0604020202020204" pitchFamily="34" charset="0"/>
              <a:buChar char="•"/>
            </a:pPr>
            <a:r>
              <a:rPr lang="en-IE" sz="2800" dirty="0">
                <a:latin typeface="Arial Nova Cond" panose="020B0506020202020204" pitchFamily="34" charset="0"/>
              </a:rPr>
              <a:t>Difficulty following multi-step directions</a:t>
            </a:r>
          </a:p>
        </p:txBody>
      </p:sp>
      <p:grpSp>
        <p:nvGrpSpPr>
          <p:cNvPr id="2" name="Group 1">
            <a:extLst>
              <a:ext uri="{FF2B5EF4-FFF2-40B4-BE49-F238E27FC236}">
                <a16:creationId xmlns:a16="http://schemas.microsoft.com/office/drawing/2014/main" id="{1D7BB0CE-0B74-8A05-35CB-4D491DF55CA6}"/>
              </a:ext>
            </a:extLst>
          </p:cNvPr>
          <p:cNvGrpSpPr/>
          <p:nvPr/>
        </p:nvGrpSpPr>
        <p:grpSpPr>
          <a:xfrm>
            <a:off x="431520" y="6476382"/>
            <a:ext cx="2106992" cy="369332"/>
            <a:chOff x="17503" y="165504"/>
            <a:chExt cx="2106992" cy="369332"/>
          </a:xfrm>
        </p:grpSpPr>
        <p:grpSp>
          <p:nvGrpSpPr>
            <p:cNvPr id="4" name="Group 3">
              <a:extLst>
                <a:ext uri="{FF2B5EF4-FFF2-40B4-BE49-F238E27FC236}">
                  <a16:creationId xmlns:a16="http://schemas.microsoft.com/office/drawing/2014/main" id="{F1F4CFFC-0CAC-759A-4B49-D24FBDC4B557}"/>
                </a:ext>
              </a:extLst>
            </p:cNvPr>
            <p:cNvGrpSpPr/>
            <p:nvPr/>
          </p:nvGrpSpPr>
          <p:grpSpPr>
            <a:xfrm>
              <a:off x="17503" y="186421"/>
              <a:ext cx="601193" cy="262185"/>
              <a:chOff x="-1362075" y="-563563"/>
              <a:chExt cx="2708275" cy="1181101"/>
            </a:xfrm>
          </p:grpSpPr>
          <p:pic>
            <p:nvPicPr>
              <p:cNvPr id="9" name="Picture 2" descr="cc logo">
                <a:extLst>
                  <a:ext uri="{FF2B5EF4-FFF2-40B4-BE49-F238E27FC236}">
                    <a16:creationId xmlns:a16="http://schemas.microsoft.com/office/drawing/2014/main" id="{5142DE4C-6862-ADC4-C2C2-39F137432A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a:extLst>
                  <a:ext uri="{FF2B5EF4-FFF2-40B4-BE49-F238E27FC236}">
                    <a16:creationId xmlns:a16="http://schemas.microsoft.com/office/drawing/2014/main" id="{07FACB98-3053-7C0B-629C-8BAC93816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A32B4156-5FA3-0C2A-CB65-2E9BE0F2FCC3}"/>
                </a:ext>
              </a:extLst>
            </p:cNvPr>
            <p:cNvSpPr txBox="1"/>
            <p:nvPr/>
          </p:nvSpPr>
          <p:spPr>
            <a:xfrm>
              <a:off x="615052" y="165504"/>
              <a:ext cx="1509443" cy="369332"/>
            </a:xfrm>
            <a:prstGeom prst="rect">
              <a:avLst/>
            </a:prstGeom>
            <a:noFill/>
          </p:spPr>
          <p:txBody>
            <a:bodyPr wrap="square" rtlCol="0">
              <a:spAutoFit/>
            </a:bodyPr>
            <a:lstStyle/>
            <a:p>
              <a:r>
                <a:rPr lang="en-IE" dirty="0" err="1">
                  <a:solidFill>
                    <a:schemeClr val="bg1"/>
                  </a:solidFill>
                  <a:latin typeface="Arial Nova Cond" panose="020B0506020202020204" pitchFamily="34" charset="0"/>
                </a:rPr>
                <a:t>Nevit</a:t>
              </a:r>
              <a:r>
                <a:rPr lang="en-IE" dirty="0">
                  <a:solidFill>
                    <a:schemeClr val="bg1"/>
                  </a:solidFill>
                  <a:latin typeface="Arial Nova Cond" panose="020B0506020202020204" pitchFamily="34" charset="0"/>
                </a:rPr>
                <a:t> </a:t>
              </a:r>
              <a:r>
                <a:rPr lang="en-IE" dirty="0" err="1">
                  <a:solidFill>
                    <a:schemeClr val="bg1"/>
                  </a:solidFill>
                  <a:latin typeface="Arial Nova Cond" panose="020B0506020202020204" pitchFamily="34" charset="0"/>
                </a:rPr>
                <a:t>Dilmen</a:t>
              </a:r>
              <a:endParaRPr lang="en-IE" dirty="0">
                <a:solidFill>
                  <a:schemeClr val="bg1"/>
                </a:solidFill>
                <a:latin typeface="Arial Nova Cond" panose="020B0506020202020204" pitchFamily="34" charset="0"/>
              </a:endParaRPr>
            </a:p>
          </p:txBody>
        </p:sp>
      </p:grpSp>
    </p:spTree>
    <p:extLst>
      <p:ext uri="{BB962C8B-B14F-4D97-AF65-F5344CB8AC3E}">
        <p14:creationId xmlns:p14="http://schemas.microsoft.com/office/powerpoint/2010/main" val="224061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58AFC-9504-9F30-6A88-9E7973038327}"/>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 Placeholder 1">
            <a:extLst>
              <a:ext uri="{FF2B5EF4-FFF2-40B4-BE49-F238E27FC236}">
                <a16:creationId xmlns:a16="http://schemas.microsoft.com/office/drawing/2014/main" id="{4292727F-C054-3CD8-0C1A-ACCF79616BBB}"/>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Behaviour Driven Development - Practices</a:t>
            </a:r>
            <a:endParaRPr lang="en-IE" sz="4000" dirty="0">
              <a:latin typeface="Arial Nova Cond" panose="020B0506020202020204" pitchFamily="34" charset="0"/>
            </a:endParaRPr>
          </a:p>
        </p:txBody>
      </p:sp>
      <p:sp>
        <p:nvSpPr>
          <p:cNvPr id="4" name="TextBox 3">
            <a:extLst>
              <a:ext uri="{FF2B5EF4-FFF2-40B4-BE49-F238E27FC236}">
                <a16:creationId xmlns:a16="http://schemas.microsoft.com/office/drawing/2014/main" id="{FD5188A2-D9B6-FC9F-154D-A76B03D3C495}"/>
              </a:ext>
            </a:extLst>
          </p:cNvPr>
          <p:cNvSpPr txBox="1"/>
          <p:nvPr/>
        </p:nvSpPr>
        <p:spPr>
          <a:xfrm>
            <a:off x="5725885" y="1166842"/>
            <a:ext cx="5138057" cy="4524315"/>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Key Practices:</a:t>
            </a:r>
          </a:p>
          <a:p>
            <a:pPr marL="742950" lvl="1" indent="-285750">
              <a:buFont typeface="Arial" panose="020B0604020202020204" pitchFamily="34" charset="0"/>
              <a:buChar char="•"/>
            </a:pPr>
            <a:r>
              <a:rPr lang="en-IE" sz="3200" b="1" dirty="0">
                <a:latin typeface="Arial Nova Cond" panose="020B0506020202020204" pitchFamily="34" charset="0"/>
              </a:rPr>
              <a:t>Discovery</a:t>
            </a:r>
          </a:p>
          <a:p>
            <a:pPr marL="742950" lvl="1" indent="-285750">
              <a:buFont typeface="Arial" panose="020B0604020202020204" pitchFamily="34" charset="0"/>
              <a:buChar char="•"/>
            </a:pPr>
            <a:r>
              <a:rPr lang="en-IE" sz="3200" b="1" dirty="0">
                <a:latin typeface="Arial Nova Cond" panose="020B0506020202020204" pitchFamily="34" charset="0"/>
              </a:rPr>
              <a:t>Formulation</a:t>
            </a:r>
          </a:p>
          <a:p>
            <a:pPr marL="742950" lvl="1" indent="-285750">
              <a:buFont typeface="Arial" panose="020B0604020202020204" pitchFamily="34" charset="0"/>
              <a:buChar char="•"/>
            </a:pPr>
            <a:r>
              <a:rPr lang="en-IE" sz="3200" b="1" dirty="0">
                <a:latin typeface="Arial Nova Cond" panose="020B0506020202020204" pitchFamily="34" charset="0"/>
              </a:rPr>
              <a:t>Automation</a:t>
            </a:r>
          </a:p>
          <a:p>
            <a:pPr marL="285750" indent="-285750">
              <a:buFont typeface="Arial" panose="020B0604020202020204" pitchFamily="34" charset="0"/>
              <a:buChar char="•"/>
            </a:pPr>
            <a:r>
              <a:rPr lang="en-IE" sz="3200" dirty="0">
                <a:latin typeface="Arial Nova Cond" panose="020B0506020202020204" pitchFamily="34" charset="0"/>
              </a:rPr>
              <a:t>Minor Practices</a:t>
            </a:r>
          </a:p>
          <a:p>
            <a:pPr marL="742950" lvl="1" indent="-285750">
              <a:buFont typeface="Arial" panose="020B0604020202020204" pitchFamily="34" charset="0"/>
              <a:buChar char="•"/>
            </a:pPr>
            <a:r>
              <a:rPr lang="en-IE" sz="3200" dirty="0">
                <a:latin typeface="Arial Nova Cond" panose="020B0506020202020204" pitchFamily="34" charset="0"/>
              </a:rPr>
              <a:t>Mobbing/Pairing</a:t>
            </a:r>
          </a:p>
          <a:p>
            <a:pPr marL="742950" lvl="1" indent="-285750">
              <a:buFont typeface="Arial" panose="020B0604020202020204" pitchFamily="34" charset="0"/>
              <a:buChar char="•"/>
            </a:pPr>
            <a:r>
              <a:rPr lang="en-IE" sz="3200" dirty="0">
                <a:latin typeface="Arial Nova Cond" panose="020B0506020202020204" pitchFamily="34" charset="0"/>
              </a:rPr>
              <a:t>Centralising Knowledge</a:t>
            </a:r>
          </a:p>
          <a:p>
            <a:pPr marL="742950" lvl="1" indent="-285750">
              <a:buFont typeface="Arial" panose="020B0604020202020204" pitchFamily="34" charset="0"/>
              <a:buChar char="•"/>
            </a:pPr>
            <a:r>
              <a:rPr lang="en-IE" sz="3200" dirty="0">
                <a:latin typeface="Arial Nova Cond" panose="020B0506020202020204" pitchFamily="34" charset="0"/>
              </a:rPr>
              <a:t>Democratised Planning</a:t>
            </a:r>
          </a:p>
          <a:p>
            <a:pPr marL="742950" lvl="1" indent="-285750">
              <a:buFont typeface="Arial" panose="020B0604020202020204" pitchFamily="34" charset="0"/>
              <a:buChar char="•"/>
            </a:pPr>
            <a:r>
              <a:rPr lang="en-IE" sz="3200" dirty="0">
                <a:latin typeface="Arial Nova Cond" panose="020B0506020202020204" pitchFamily="34" charset="0"/>
              </a:rPr>
              <a:t>Flexibility </a:t>
            </a:r>
          </a:p>
        </p:txBody>
      </p:sp>
      <p:pic>
        <p:nvPicPr>
          <p:cNvPr id="6" name="Picture 5">
            <a:extLst>
              <a:ext uri="{FF2B5EF4-FFF2-40B4-BE49-F238E27FC236}">
                <a16:creationId xmlns:a16="http://schemas.microsoft.com/office/drawing/2014/main" id="{0C50573F-B2BC-033F-D063-64DCCBA94EAE}"/>
              </a:ext>
            </a:extLst>
          </p:cNvPr>
          <p:cNvPicPr>
            <a:picLocks noChangeAspect="1"/>
          </p:cNvPicPr>
          <p:nvPr/>
        </p:nvPicPr>
        <p:blipFill rotWithShape="1">
          <a:blip r:embed="rId3"/>
          <a:srcRect l="3831" r="26144" b="-6945"/>
          <a:stretch/>
        </p:blipFill>
        <p:spPr>
          <a:xfrm>
            <a:off x="27663" y="1166842"/>
            <a:ext cx="5447851" cy="5179529"/>
          </a:xfrm>
          <a:prstGeom prst="rect">
            <a:avLst/>
          </a:prstGeom>
        </p:spPr>
      </p:pic>
    </p:spTree>
    <p:extLst>
      <p:ext uri="{BB962C8B-B14F-4D97-AF65-F5344CB8AC3E}">
        <p14:creationId xmlns:p14="http://schemas.microsoft.com/office/powerpoint/2010/main" val="120333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10;&#10;Description automatically generated">
            <a:extLst>
              <a:ext uri="{FF2B5EF4-FFF2-40B4-BE49-F238E27FC236}">
                <a16:creationId xmlns:a16="http://schemas.microsoft.com/office/drawing/2014/main" id="{714462BE-E1FD-6BC1-807B-90D3956AB464}"/>
              </a:ext>
            </a:extLst>
          </p:cNvPr>
          <p:cNvPicPr>
            <a:picLocks noChangeAspect="1"/>
          </p:cNvPicPr>
          <p:nvPr/>
        </p:nvPicPr>
        <p:blipFill rotWithShape="1">
          <a:blip r:embed="rId3"/>
          <a:srcRect l="21232" t="912" r="33162" b="2743"/>
          <a:stretch/>
        </p:blipFill>
        <p:spPr>
          <a:xfrm>
            <a:off x="1" y="250703"/>
            <a:ext cx="4582886" cy="6607297"/>
          </a:xfrm>
          <a:prstGeom prst="rect">
            <a:avLst/>
          </a:prstGeom>
        </p:spPr>
      </p:pic>
      <p:sp>
        <p:nvSpPr>
          <p:cNvPr id="2" name="Rectangle 1">
            <a:extLst>
              <a:ext uri="{FF2B5EF4-FFF2-40B4-BE49-F238E27FC236}">
                <a16:creationId xmlns:a16="http://schemas.microsoft.com/office/drawing/2014/main" id="{BC358AFC-9504-9F30-6A88-9E7973038327}"/>
              </a:ext>
            </a:extLst>
          </p:cNvPr>
          <p:cNvSpPr/>
          <p:nvPr/>
        </p:nvSpPr>
        <p:spPr>
          <a:xfrm>
            <a:off x="-32658" y="249091"/>
            <a:ext cx="4703777"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 Placeholder 1">
            <a:extLst>
              <a:ext uri="{FF2B5EF4-FFF2-40B4-BE49-F238E27FC236}">
                <a16:creationId xmlns:a16="http://schemas.microsoft.com/office/drawing/2014/main" id="{4292727F-C054-3CD8-0C1A-ACCF79616BBB}"/>
              </a:ext>
            </a:extLst>
          </p:cNvPr>
          <p:cNvSpPr>
            <a:spLocks noGrp="1"/>
          </p:cNvSpPr>
          <p:nvPr>
            <p:ph type="body" sz="quarter" idx="10"/>
          </p:nvPr>
        </p:nvSpPr>
        <p:spPr>
          <a:xfrm>
            <a:off x="265479" y="250703"/>
            <a:ext cx="10996490" cy="1257300"/>
          </a:xfrm>
        </p:spPr>
        <p:txBody>
          <a:bodyPr/>
          <a:lstStyle/>
          <a:p>
            <a:r>
              <a:rPr lang="en-IE" dirty="0">
                <a:latin typeface="Arial Nova Cond" panose="020B0506020202020204" pitchFamily="34" charset="0"/>
              </a:rPr>
              <a:t>Behaviour Driven Development - Culture</a:t>
            </a:r>
            <a:endParaRPr lang="en-IE" sz="4000" dirty="0">
              <a:latin typeface="Arial Nova Cond" panose="020B0506020202020204" pitchFamily="34" charset="0"/>
            </a:endParaRPr>
          </a:p>
        </p:txBody>
      </p:sp>
      <p:sp>
        <p:nvSpPr>
          <p:cNvPr id="4" name="TextBox 3">
            <a:extLst>
              <a:ext uri="{FF2B5EF4-FFF2-40B4-BE49-F238E27FC236}">
                <a16:creationId xmlns:a16="http://schemas.microsoft.com/office/drawing/2014/main" id="{3156877F-9D8B-76A9-3C84-ACBF73F0BA69}"/>
              </a:ext>
            </a:extLst>
          </p:cNvPr>
          <p:cNvSpPr txBox="1"/>
          <p:nvPr/>
        </p:nvSpPr>
        <p:spPr>
          <a:xfrm>
            <a:off x="4936598" y="1784636"/>
            <a:ext cx="7255402" cy="3539430"/>
          </a:xfrm>
          <a:prstGeom prst="rect">
            <a:avLst/>
          </a:prstGeom>
          <a:noFill/>
        </p:spPr>
        <p:txBody>
          <a:bodyPr wrap="square" rtlCol="0">
            <a:spAutoFit/>
          </a:bodyPr>
          <a:lstStyle/>
          <a:p>
            <a:pPr marL="285750" indent="-285750">
              <a:buFont typeface="Arial" panose="020B0604020202020204" pitchFamily="34" charset="0"/>
              <a:buChar char="•"/>
            </a:pPr>
            <a:r>
              <a:rPr lang="en-IE" sz="2800" dirty="0">
                <a:latin typeface="Arial Nova Cond" panose="020B0506020202020204" pitchFamily="34" charset="0"/>
              </a:rPr>
              <a:t>Each </a:t>
            </a:r>
            <a:r>
              <a:rPr lang="en-IE" sz="2800" b="1" dirty="0">
                <a:latin typeface="Arial Nova Cond" panose="020B0506020202020204" pitchFamily="34" charset="0"/>
              </a:rPr>
              <a:t>Voice</a:t>
            </a:r>
            <a:r>
              <a:rPr lang="en-IE" sz="2800" dirty="0">
                <a:latin typeface="Arial Nova Cond" panose="020B0506020202020204" pitchFamily="34" charset="0"/>
              </a:rPr>
              <a:t> is equally important</a:t>
            </a:r>
          </a:p>
          <a:p>
            <a:pPr marL="285750" indent="-285750">
              <a:buFont typeface="Arial" panose="020B0604020202020204" pitchFamily="34" charset="0"/>
              <a:buChar char="•"/>
            </a:pPr>
            <a:r>
              <a:rPr lang="en-IE" sz="2800" dirty="0">
                <a:latin typeface="Arial Nova Cond" panose="020B0506020202020204" pitchFamily="34" charset="0"/>
              </a:rPr>
              <a:t>Each </a:t>
            </a:r>
            <a:r>
              <a:rPr lang="en-IE" sz="2800" b="1" dirty="0">
                <a:latin typeface="Arial Nova Cond" panose="020B0506020202020204" pitchFamily="34" charset="0"/>
              </a:rPr>
              <a:t>Person</a:t>
            </a:r>
            <a:r>
              <a:rPr lang="en-IE" sz="2800" dirty="0">
                <a:latin typeface="Arial Nova Cond" panose="020B0506020202020204" pitchFamily="34" charset="0"/>
              </a:rPr>
              <a:t> is equally important</a:t>
            </a:r>
          </a:p>
          <a:p>
            <a:pPr marL="285750" indent="-285750">
              <a:buFont typeface="Arial" panose="020B0604020202020204" pitchFamily="34" charset="0"/>
              <a:buChar char="•"/>
            </a:pPr>
            <a:r>
              <a:rPr lang="en-IE" sz="2800" dirty="0">
                <a:latin typeface="Arial Nova Cond" panose="020B0506020202020204" pitchFamily="34" charset="0"/>
              </a:rPr>
              <a:t>The </a:t>
            </a:r>
            <a:r>
              <a:rPr lang="en-IE" sz="2800" b="1" dirty="0">
                <a:latin typeface="Arial Nova Cond" panose="020B0506020202020204" pitchFamily="34" charset="0"/>
              </a:rPr>
              <a:t>Team</a:t>
            </a:r>
            <a:r>
              <a:rPr lang="en-IE" sz="2800" dirty="0">
                <a:latin typeface="Arial Nova Cond" panose="020B0506020202020204" pitchFamily="34" charset="0"/>
              </a:rPr>
              <a:t> succeeds when everyone succeeds</a:t>
            </a:r>
          </a:p>
          <a:p>
            <a:pPr marL="285750" indent="-285750">
              <a:buFont typeface="Arial" panose="020B0604020202020204" pitchFamily="34" charset="0"/>
              <a:buChar char="•"/>
            </a:pPr>
            <a:r>
              <a:rPr lang="en-IE" sz="2800" dirty="0">
                <a:latin typeface="Arial Nova Cond" panose="020B0506020202020204" pitchFamily="34" charset="0"/>
              </a:rPr>
              <a:t>“Failure” is a learning experience</a:t>
            </a:r>
          </a:p>
          <a:p>
            <a:pPr marL="285750" indent="-285750">
              <a:buFont typeface="Arial" panose="020B0604020202020204" pitchFamily="34" charset="0"/>
              <a:buChar char="•"/>
            </a:pPr>
            <a:r>
              <a:rPr lang="en-IE" sz="2800" dirty="0">
                <a:latin typeface="Arial Nova Cond" panose="020B0506020202020204" pitchFamily="34" charset="0"/>
              </a:rPr>
              <a:t>“Failure” outcomes can be managed</a:t>
            </a:r>
          </a:p>
          <a:p>
            <a:pPr marL="285750" indent="-285750">
              <a:buFont typeface="Arial" panose="020B0604020202020204" pitchFamily="34" charset="0"/>
              <a:buChar char="•"/>
            </a:pPr>
            <a:r>
              <a:rPr lang="en-IE" sz="2800" dirty="0">
                <a:latin typeface="Arial Nova Cond" panose="020B0506020202020204" pitchFamily="34" charset="0"/>
              </a:rPr>
              <a:t>We meet each contributor where they are</a:t>
            </a:r>
          </a:p>
          <a:p>
            <a:pPr marL="285750" indent="-285750">
              <a:buFont typeface="Arial" panose="020B0604020202020204" pitchFamily="34" charset="0"/>
              <a:buChar char="•"/>
            </a:pPr>
            <a:r>
              <a:rPr lang="en-IE" sz="2800" dirty="0">
                <a:latin typeface="Arial Nova Cond" panose="020B0506020202020204" pitchFamily="34" charset="0"/>
              </a:rPr>
              <a:t>Collaboration &amp; Communication is key</a:t>
            </a:r>
          </a:p>
          <a:p>
            <a:endParaRPr lang="en-IE" sz="2800" dirty="0">
              <a:latin typeface="Arial Nova Cond" panose="020B0506020202020204" pitchFamily="34" charset="0"/>
            </a:endParaRPr>
          </a:p>
        </p:txBody>
      </p:sp>
    </p:spTree>
    <p:extLst>
      <p:ext uri="{BB962C8B-B14F-4D97-AF65-F5344CB8AC3E}">
        <p14:creationId xmlns:p14="http://schemas.microsoft.com/office/powerpoint/2010/main" val="2828695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F9678-CA41-14E7-FE29-B2A4FBC44173}"/>
              </a:ext>
            </a:extLst>
          </p:cNvPr>
          <p:cNvSpPr>
            <a:spLocks noGrp="1"/>
          </p:cNvSpPr>
          <p:nvPr>
            <p:ph type="body" sz="quarter" idx="10"/>
          </p:nvPr>
        </p:nvSpPr>
        <p:spPr/>
        <p:txBody>
          <a:bodyPr/>
          <a:lstStyle/>
          <a:p>
            <a:r>
              <a:rPr lang="en-IE" dirty="0">
                <a:latin typeface="Arial Nova Cond" panose="020B0506020202020204" pitchFamily="34" charset="0"/>
              </a:rPr>
              <a:t>Example Mapping</a:t>
            </a:r>
          </a:p>
        </p:txBody>
      </p:sp>
      <p:sp>
        <p:nvSpPr>
          <p:cNvPr id="3" name="Rectangle 2">
            <a:extLst>
              <a:ext uri="{FF2B5EF4-FFF2-40B4-BE49-F238E27FC236}">
                <a16:creationId xmlns:a16="http://schemas.microsoft.com/office/drawing/2014/main" id="{91B28F76-25E2-1A97-D79D-3E1B2341982B}"/>
              </a:ext>
            </a:extLst>
          </p:cNvPr>
          <p:cNvSpPr/>
          <p:nvPr/>
        </p:nvSpPr>
        <p:spPr>
          <a:xfrm>
            <a:off x="6096001" y="441204"/>
            <a:ext cx="1951090" cy="1375778"/>
          </a:xfrm>
          <a:prstGeom prst="rect">
            <a:avLst/>
          </a:prstGeom>
          <a:effectLst>
            <a:outerShdw blurRad="88900" dist="889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E" sz="1500" b="1" dirty="0">
                <a:solidFill>
                  <a:schemeClr val="tx1"/>
                </a:solidFill>
                <a:latin typeface="Arial Nova Cond" panose="020B0506020202020204" pitchFamily="34" charset="0"/>
              </a:rPr>
              <a:t>Story</a:t>
            </a:r>
            <a:r>
              <a:rPr lang="en-IE" sz="1500" dirty="0">
                <a:solidFill>
                  <a:schemeClr val="tx1"/>
                </a:solidFill>
                <a:latin typeface="Arial Nova Cond" panose="020B0506020202020204" pitchFamily="34" charset="0"/>
              </a:rPr>
              <a:t>: </a:t>
            </a:r>
          </a:p>
          <a:p>
            <a:pPr algn="ctr"/>
            <a:r>
              <a:rPr lang="en-IE" sz="1500" dirty="0">
                <a:solidFill>
                  <a:schemeClr val="tx1"/>
                </a:solidFill>
                <a:latin typeface="Arial Nova Cond" panose="020B0506020202020204" pitchFamily="34" charset="0"/>
              </a:rPr>
              <a:t>We want those with Sleep Disorders to be empowered to contribute equally</a:t>
            </a:r>
          </a:p>
        </p:txBody>
      </p:sp>
      <p:sp>
        <p:nvSpPr>
          <p:cNvPr id="4" name="Rectangle 3">
            <a:extLst>
              <a:ext uri="{FF2B5EF4-FFF2-40B4-BE49-F238E27FC236}">
                <a16:creationId xmlns:a16="http://schemas.microsoft.com/office/drawing/2014/main" id="{C5E0E052-A087-B74A-A2D6-EE5C994BA290}"/>
              </a:ext>
            </a:extLst>
          </p:cNvPr>
          <p:cNvSpPr/>
          <p:nvPr/>
        </p:nvSpPr>
        <p:spPr>
          <a:xfrm>
            <a:off x="3468343" y="1508003"/>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Sleepiness Will Happen, we need to allow for this</a:t>
            </a:r>
          </a:p>
        </p:txBody>
      </p:sp>
      <p:sp>
        <p:nvSpPr>
          <p:cNvPr id="5" name="Rectangle 4">
            <a:extLst>
              <a:ext uri="{FF2B5EF4-FFF2-40B4-BE49-F238E27FC236}">
                <a16:creationId xmlns:a16="http://schemas.microsoft.com/office/drawing/2014/main" id="{EA383811-2749-09A6-2DFE-C42911A13E33}"/>
              </a:ext>
            </a:extLst>
          </p:cNvPr>
          <p:cNvSpPr/>
          <p:nvPr/>
        </p:nvSpPr>
        <p:spPr>
          <a:xfrm>
            <a:off x="6652061" y="1883231"/>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need to allow for memory issues too</a:t>
            </a:r>
          </a:p>
        </p:txBody>
      </p:sp>
      <p:sp>
        <p:nvSpPr>
          <p:cNvPr id="6" name="Rectangle 5">
            <a:extLst>
              <a:ext uri="{FF2B5EF4-FFF2-40B4-BE49-F238E27FC236}">
                <a16:creationId xmlns:a16="http://schemas.microsoft.com/office/drawing/2014/main" id="{396E40C8-5E8E-5FE2-4E60-56014C8AD9AB}"/>
              </a:ext>
            </a:extLst>
          </p:cNvPr>
          <p:cNvSpPr/>
          <p:nvPr/>
        </p:nvSpPr>
        <p:spPr>
          <a:xfrm>
            <a:off x="9154888" y="1661966"/>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need some “Bad Day” contingencies</a:t>
            </a:r>
          </a:p>
        </p:txBody>
      </p:sp>
      <p:sp>
        <p:nvSpPr>
          <p:cNvPr id="7" name="Rectangle 6">
            <a:extLst>
              <a:ext uri="{FF2B5EF4-FFF2-40B4-BE49-F238E27FC236}">
                <a16:creationId xmlns:a16="http://schemas.microsoft.com/office/drawing/2014/main" id="{68341C32-9110-E459-3502-03AC3B18CB83}"/>
              </a:ext>
            </a:extLst>
          </p:cNvPr>
          <p:cNvSpPr/>
          <p:nvPr/>
        </p:nvSpPr>
        <p:spPr>
          <a:xfrm rot="204873">
            <a:off x="4140094" y="2761262"/>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It doesn’t matter so much </a:t>
            </a:r>
            <a:r>
              <a:rPr lang="en-IE" sz="1500" i="1" dirty="0">
                <a:solidFill>
                  <a:schemeClr val="bg1"/>
                </a:solidFill>
                <a:latin typeface="Arial Nova Cond" panose="020B0506020202020204" pitchFamily="34" charset="0"/>
              </a:rPr>
              <a:t>when</a:t>
            </a:r>
            <a:r>
              <a:rPr lang="en-IE" sz="1500" dirty="0">
                <a:solidFill>
                  <a:schemeClr val="bg1"/>
                </a:solidFill>
                <a:latin typeface="Arial Nova Cond" panose="020B0506020202020204" pitchFamily="34" charset="0"/>
              </a:rPr>
              <a:t> Dermot does the work, just that it gets done</a:t>
            </a:r>
          </a:p>
        </p:txBody>
      </p:sp>
      <p:sp>
        <p:nvSpPr>
          <p:cNvPr id="8" name="Rectangle 7">
            <a:extLst>
              <a:ext uri="{FF2B5EF4-FFF2-40B4-BE49-F238E27FC236}">
                <a16:creationId xmlns:a16="http://schemas.microsoft.com/office/drawing/2014/main" id="{B215ABA5-8EA6-EA7A-F32D-33ABCE7A1B37}"/>
              </a:ext>
            </a:extLst>
          </p:cNvPr>
          <p:cNvSpPr/>
          <p:nvPr/>
        </p:nvSpPr>
        <p:spPr>
          <a:xfrm>
            <a:off x="647247" y="1346193"/>
            <a:ext cx="1951090" cy="1375778"/>
          </a:xfrm>
          <a:prstGeom prst="rect">
            <a:avLst/>
          </a:prstGeom>
          <a:effectLst>
            <a:outerShdw blurRad="889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Rule</a:t>
            </a:r>
            <a:r>
              <a:rPr lang="en-IE" sz="1500" dirty="0">
                <a:solidFill>
                  <a:schemeClr val="bg1"/>
                </a:solidFill>
                <a:latin typeface="Arial Nova Cond" panose="020B0506020202020204" pitchFamily="34" charset="0"/>
              </a:rPr>
              <a:t>: </a:t>
            </a:r>
          </a:p>
          <a:p>
            <a:pPr algn="ctr"/>
            <a:r>
              <a:rPr lang="en-IE" sz="1500" dirty="0">
                <a:solidFill>
                  <a:schemeClr val="bg1"/>
                </a:solidFill>
                <a:latin typeface="Arial Nova Cond" panose="020B0506020202020204" pitchFamily="34" charset="0"/>
              </a:rPr>
              <a:t>We can’t let temporary cognitive deficit get in the way of a good Story</a:t>
            </a:r>
          </a:p>
        </p:txBody>
      </p:sp>
      <p:sp>
        <p:nvSpPr>
          <p:cNvPr id="9" name="Rectangle 8">
            <a:extLst>
              <a:ext uri="{FF2B5EF4-FFF2-40B4-BE49-F238E27FC236}">
                <a16:creationId xmlns:a16="http://schemas.microsoft.com/office/drawing/2014/main" id="{4B6D9625-E024-2BEF-FF28-FE32E6175ED3}"/>
              </a:ext>
            </a:extLst>
          </p:cNvPr>
          <p:cNvSpPr/>
          <p:nvPr/>
        </p:nvSpPr>
        <p:spPr>
          <a:xfrm>
            <a:off x="202915" y="2641066"/>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Example Mapping helps Dermot understand concepts and requirements quickly and easily</a:t>
            </a:r>
          </a:p>
        </p:txBody>
      </p:sp>
      <p:sp>
        <p:nvSpPr>
          <p:cNvPr id="10" name="Rectangle 9">
            <a:extLst>
              <a:ext uri="{FF2B5EF4-FFF2-40B4-BE49-F238E27FC236}">
                <a16:creationId xmlns:a16="http://schemas.microsoft.com/office/drawing/2014/main" id="{517F2741-DFAD-67F4-B39D-E8519A71563D}"/>
              </a:ext>
            </a:extLst>
          </p:cNvPr>
          <p:cNvSpPr/>
          <p:nvPr/>
        </p:nvSpPr>
        <p:spPr>
          <a:xfrm rot="21425671">
            <a:off x="1063317" y="3984504"/>
            <a:ext cx="1951090" cy="1375780"/>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Plain language Scenarios helps Dermot understand requirements quickly and easily</a:t>
            </a:r>
          </a:p>
        </p:txBody>
      </p:sp>
      <p:sp>
        <p:nvSpPr>
          <p:cNvPr id="11" name="Rectangle 10">
            <a:extLst>
              <a:ext uri="{FF2B5EF4-FFF2-40B4-BE49-F238E27FC236}">
                <a16:creationId xmlns:a16="http://schemas.microsoft.com/office/drawing/2014/main" id="{0FF8E821-EB24-1EDD-8641-307C73B52235}"/>
              </a:ext>
            </a:extLst>
          </p:cNvPr>
          <p:cNvSpPr/>
          <p:nvPr/>
        </p:nvSpPr>
        <p:spPr>
          <a:xfrm rot="181396">
            <a:off x="384087" y="5362211"/>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Collaborative Meetings help Dermot understand everything quickly and easily</a:t>
            </a:r>
          </a:p>
        </p:txBody>
      </p:sp>
      <p:sp>
        <p:nvSpPr>
          <p:cNvPr id="12" name="Rectangle 11">
            <a:extLst>
              <a:ext uri="{FF2B5EF4-FFF2-40B4-BE49-F238E27FC236}">
                <a16:creationId xmlns:a16="http://schemas.microsoft.com/office/drawing/2014/main" id="{764289F7-BD1E-6059-47B9-AD220EDE5EBD}"/>
              </a:ext>
            </a:extLst>
          </p:cNvPr>
          <p:cNvSpPr/>
          <p:nvPr/>
        </p:nvSpPr>
        <p:spPr>
          <a:xfrm rot="268285">
            <a:off x="6800810" y="3275549"/>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Single Source of Truth means that Dermot has a canonical “memory backup” to check</a:t>
            </a:r>
          </a:p>
        </p:txBody>
      </p:sp>
      <p:sp>
        <p:nvSpPr>
          <p:cNvPr id="13" name="Rectangle 12">
            <a:extLst>
              <a:ext uri="{FF2B5EF4-FFF2-40B4-BE49-F238E27FC236}">
                <a16:creationId xmlns:a16="http://schemas.microsoft.com/office/drawing/2014/main" id="{955CA88B-F4AC-5F5B-C6A2-940396DE8455}"/>
              </a:ext>
            </a:extLst>
          </p:cNvPr>
          <p:cNvSpPr/>
          <p:nvPr/>
        </p:nvSpPr>
        <p:spPr>
          <a:xfrm rot="21362537">
            <a:off x="9466170" y="3108573"/>
            <a:ext cx="1951090" cy="1375778"/>
          </a:xfrm>
          <a:prstGeom prst="rect">
            <a:avLst/>
          </a:prstGeom>
          <a:effectLst>
            <a:outerShdw blurRad="88900" dist="889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Example</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adapting to circumstance, means Dermot can “Fail” a day without bad consequence</a:t>
            </a:r>
          </a:p>
        </p:txBody>
      </p:sp>
      <p:sp>
        <p:nvSpPr>
          <p:cNvPr id="14" name="Rectangle 13">
            <a:extLst>
              <a:ext uri="{FF2B5EF4-FFF2-40B4-BE49-F238E27FC236}">
                <a16:creationId xmlns:a16="http://schemas.microsoft.com/office/drawing/2014/main" id="{D8DEE48D-DF90-3402-9E23-2866718C0319}"/>
              </a:ext>
            </a:extLst>
          </p:cNvPr>
          <p:cNvSpPr/>
          <p:nvPr/>
        </p:nvSpPr>
        <p:spPr>
          <a:xfrm rot="268285">
            <a:off x="5120456" y="4824390"/>
            <a:ext cx="1951090" cy="1375778"/>
          </a:xfrm>
          <a:prstGeom prst="rect">
            <a:avLst/>
          </a:prstGeom>
          <a:solidFill>
            <a:srgbClr val="FF6743"/>
          </a:solidFill>
          <a:effectLst>
            <a:outerShdw blurRad="101600" dist="1016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Question</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Who else on the Team might benefit from these approaches? </a:t>
            </a:r>
          </a:p>
        </p:txBody>
      </p:sp>
    </p:spTree>
    <p:extLst>
      <p:ext uri="{BB962C8B-B14F-4D97-AF65-F5344CB8AC3E}">
        <p14:creationId xmlns:p14="http://schemas.microsoft.com/office/powerpoint/2010/main" val="362526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4"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par>
                          <p:cTn id="57" fill="hold">
                            <p:stCondLst>
                              <p:cond delay="1000"/>
                            </p:stCondLst>
                            <p:childTnLst>
                              <p:par>
                                <p:cTn id="58" presetID="2" presetClass="entr" presetSubtype="4"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500" fill="hold"/>
                                        <p:tgtEl>
                                          <p:spTgt spid="13"/>
                                        </p:tgtEl>
                                        <p:attrNameLst>
                                          <p:attrName>ppt_x</p:attrName>
                                        </p:attrNameLst>
                                      </p:cBhvr>
                                      <p:tavLst>
                                        <p:tav tm="0">
                                          <p:val>
                                            <p:strVal val="#ppt_x"/>
                                          </p:val>
                                        </p:tav>
                                        <p:tav tm="100000">
                                          <p:val>
                                            <p:strVal val="#ppt_x"/>
                                          </p:val>
                                        </p:tav>
                                      </p:tavLst>
                                    </p:anim>
                                    <p:anim calcmode="lin" valueType="num">
                                      <p:cBhvr additive="base">
                                        <p:cTn id="6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4C014D-FA81-7802-5F3A-C3EBD5481B8D}"/>
              </a:ext>
            </a:extLst>
          </p:cNvPr>
          <p:cNvSpPr>
            <a:spLocks noGrp="1"/>
          </p:cNvSpPr>
          <p:nvPr>
            <p:ph type="body" sz="quarter" idx="10"/>
          </p:nvPr>
        </p:nvSpPr>
        <p:spPr/>
        <p:txBody>
          <a:bodyPr/>
          <a:lstStyle/>
          <a:p>
            <a:r>
              <a:rPr lang="en-IE" dirty="0"/>
              <a:t>Qui Bono?</a:t>
            </a:r>
          </a:p>
        </p:txBody>
      </p:sp>
      <p:sp>
        <p:nvSpPr>
          <p:cNvPr id="4" name="Rectangle 3">
            <a:extLst>
              <a:ext uri="{FF2B5EF4-FFF2-40B4-BE49-F238E27FC236}">
                <a16:creationId xmlns:a16="http://schemas.microsoft.com/office/drawing/2014/main" id="{BE448D42-7F4A-EBEA-1806-FAF41D7EA3B8}"/>
              </a:ext>
            </a:extLst>
          </p:cNvPr>
          <p:cNvSpPr/>
          <p:nvPr/>
        </p:nvSpPr>
        <p:spPr>
          <a:xfrm rot="268285">
            <a:off x="5120455" y="820114"/>
            <a:ext cx="1951090" cy="1375778"/>
          </a:xfrm>
          <a:prstGeom prst="rect">
            <a:avLst/>
          </a:prstGeom>
          <a:solidFill>
            <a:srgbClr val="FF6743"/>
          </a:solidFill>
          <a:effectLst>
            <a:outerShdw blurRad="101600" dist="1016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IE" sz="1500" b="1" dirty="0">
                <a:solidFill>
                  <a:schemeClr val="bg1"/>
                </a:solidFill>
                <a:latin typeface="Arial Nova Cond" panose="020B0506020202020204" pitchFamily="34" charset="0"/>
              </a:rPr>
              <a:t>Question</a:t>
            </a:r>
            <a:r>
              <a:rPr lang="en-IE" sz="1500" dirty="0">
                <a:solidFill>
                  <a:schemeClr val="bg1"/>
                </a:solidFill>
                <a:latin typeface="Arial Nova Cond" panose="020B0506020202020204" pitchFamily="34" charset="0"/>
              </a:rPr>
              <a:t>: </a:t>
            </a:r>
            <a:br>
              <a:rPr lang="en-IE" sz="1500" dirty="0">
                <a:solidFill>
                  <a:schemeClr val="bg1"/>
                </a:solidFill>
                <a:latin typeface="Arial Nova Cond" panose="020B0506020202020204" pitchFamily="34" charset="0"/>
              </a:rPr>
            </a:br>
            <a:r>
              <a:rPr lang="en-IE" sz="1500" dirty="0">
                <a:solidFill>
                  <a:schemeClr val="bg1"/>
                </a:solidFill>
                <a:latin typeface="Arial Nova Cond" panose="020B0506020202020204" pitchFamily="34" charset="0"/>
              </a:rPr>
              <a:t>Who else on the Team might benefit from these approaches? </a:t>
            </a:r>
          </a:p>
        </p:txBody>
      </p:sp>
      <p:sp>
        <p:nvSpPr>
          <p:cNvPr id="5" name="TextBox 4">
            <a:extLst>
              <a:ext uri="{FF2B5EF4-FFF2-40B4-BE49-F238E27FC236}">
                <a16:creationId xmlns:a16="http://schemas.microsoft.com/office/drawing/2014/main" id="{8E2BD96F-82D7-2C6D-896A-70432A0469C9}"/>
              </a:ext>
            </a:extLst>
          </p:cNvPr>
          <p:cNvSpPr txBox="1"/>
          <p:nvPr/>
        </p:nvSpPr>
        <p:spPr>
          <a:xfrm>
            <a:off x="3200401" y="2304767"/>
            <a:ext cx="6705600" cy="2554545"/>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Other Sleepy Heads</a:t>
            </a:r>
          </a:p>
          <a:p>
            <a:pPr marL="285750" indent="-285750">
              <a:buFont typeface="Arial" panose="020B0604020202020204" pitchFamily="34" charset="0"/>
              <a:buChar char="•"/>
            </a:pPr>
            <a:r>
              <a:rPr lang="en-IE" sz="3200" dirty="0">
                <a:latin typeface="Arial Nova Cond" panose="020B0506020202020204" pitchFamily="34" charset="0"/>
              </a:rPr>
              <a:t>People with chronic illness</a:t>
            </a:r>
          </a:p>
          <a:p>
            <a:pPr marL="285750" indent="-285750">
              <a:buFont typeface="Arial" panose="020B0604020202020204" pitchFamily="34" charset="0"/>
              <a:buChar char="•"/>
            </a:pPr>
            <a:r>
              <a:rPr lang="en-IE" sz="3200" dirty="0">
                <a:latin typeface="Arial Nova Cond" panose="020B0506020202020204" pitchFamily="34" charset="0"/>
              </a:rPr>
              <a:t>People with mental health issues</a:t>
            </a:r>
          </a:p>
          <a:p>
            <a:pPr marL="285750" indent="-285750">
              <a:buFont typeface="Arial" panose="020B0604020202020204" pitchFamily="34" charset="0"/>
              <a:buChar char="•"/>
            </a:pPr>
            <a:r>
              <a:rPr lang="en-IE" sz="3200" dirty="0">
                <a:latin typeface="Arial Nova Cond" panose="020B0506020202020204" pitchFamily="34" charset="0"/>
              </a:rPr>
              <a:t>…</a:t>
            </a:r>
          </a:p>
          <a:p>
            <a:pPr marL="285750" indent="-285750">
              <a:buFont typeface="Arial" panose="020B0604020202020204" pitchFamily="34" charset="0"/>
              <a:buChar char="•"/>
            </a:pPr>
            <a:r>
              <a:rPr lang="en-IE" sz="3200" dirty="0">
                <a:latin typeface="Arial Nova Cond" panose="020B0506020202020204" pitchFamily="34" charset="0"/>
              </a:rPr>
              <a:t>Everyone!</a:t>
            </a:r>
          </a:p>
        </p:txBody>
      </p:sp>
    </p:spTree>
    <p:extLst>
      <p:ext uri="{BB962C8B-B14F-4D97-AF65-F5344CB8AC3E}">
        <p14:creationId xmlns:p14="http://schemas.microsoft.com/office/powerpoint/2010/main" val="21243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52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a:blip r:embed="rId3"/>
          <a:stretch>
            <a:fillRect/>
          </a:stretch>
        </p:blipFill>
        <p:spPr>
          <a:xfrm>
            <a:off x="-281060" y="440370"/>
            <a:ext cx="11621994" cy="7747995"/>
          </a:xfrm>
          <a:prstGeom prst="rect">
            <a:avLst/>
          </a:prstGeom>
          <a:effectLst>
            <a:outerShdw blurRad="50800" dist="38100" dir="2700000" algn="tl" rotWithShape="0">
              <a:prstClr val="black">
                <a:alpha val="40000"/>
              </a:prstClr>
            </a:outerShdw>
          </a:effectLst>
          <a:scene3d>
            <a:camera prst="perspectiveRelaxedModerately" fov="1200000">
              <a:rot lat="19490639" lon="0" rev="1200000"/>
            </a:camera>
            <a:lightRig rig="threePt" dir="t"/>
          </a:scene3d>
          <a:sp3d z="38100"/>
        </p:spPr>
      </p:pic>
    </p:spTree>
    <p:extLst>
      <p:ext uri="{BB962C8B-B14F-4D97-AF65-F5344CB8AC3E}">
        <p14:creationId xmlns:p14="http://schemas.microsoft.com/office/powerpoint/2010/main" val="315234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536CF32B-2B0D-8FCE-0C47-15BDD137B5A8}"/>
              </a:ext>
            </a:extLst>
          </p:cNvPr>
          <p:cNvPicPr>
            <a:picLocks noChangeAspect="1"/>
          </p:cNvPicPr>
          <p:nvPr/>
        </p:nvPicPr>
        <p:blipFill rotWithShape="1">
          <a:blip r:embed="rId3"/>
          <a:srcRect l="44190" t="18089" r="12910" b="42940"/>
          <a:stretch/>
        </p:blipFill>
        <p:spPr>
          <a:xfrm>
            <a:off x="-351693" y="586155"/>
            <a:ext cx="12543693" cy="7596554"/>
          </a:xfrm>
          <a:prstGeom prst="rect">
            <a:avLst/>
          </a:prstGeom>
          <a:effectLst>
            <a:outerShdw blurRad="50800" dist="38100" dir="2700000" algn="tl" rotWithShape="0">
              <a:prstClr val="black">
                <a:alpha val="40000"/>
              </a:prstClr>
            </a:outerShdw>
          </a:effectLst>
          <a:scene3d>
            <a:camera prst="perspectiveRelaxedModerately" fov="1200000">
              <a:rot lat="21000000" lon="0" rev="1200000"/>
            </a:camera>
            <a:lightRig rig="threePt" dir="t"/>
          </a:scene3d>
          <a:sp3d z="38100"/>
        </p:spPr>
      </p:pic>
      <p:sp>
        <p:nvSpPr>
          <p:cNvPr id="2" name="Rectangle 1">
            <a:extLst>
              <a:ext uri="{FF2B5EF4-FFF2-40B4-BE49-F238E27FC236}">
                <a16:creationId xmlns:a16="http://schemas.microsoft.com/office/drawing/2014/main" id="{03973BD8-630D-896F-4423-87D31BFF549C}"/>
              </a:ext>
            </a:extLst>
          </p:cNvPr>
          <p:cNvSpPr/>
          <p:nvPr/>
        </p:nvSpPr>
        <p:spPr>
          <a:xfrm rot="20821679">
            <a:off x="9214704" y="1665575"/>
            <a:ext cx="2443082" cy="489902"/>
          </a:xfrm>
          <a:prstGeom prst="rect">
            <a:avLst/>
          </a:prstGeom>
          <a:solidFill>
            <a:srgbClr val="FFFF00">
              <a:alpha val="29000"/>
            </a:srgbClr>
          </a:solidFill>
          <a:ln>
            <a:noFill/>
          </a:ln>
          <a:scene3d>
            <a:camera prst="orthographicFront">
              <a:rot lat="0" lon="24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9027439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CC07A-0A4D-2AFF-9276-FE1C9B3E58DC}"/>
              </a:ext>
            </a:extLst>
          </p:cNvPr>
          <p:cNvSpPr>
            <a:spLocks noGrp="1"/>
          </p:cNvSpPr>
          <p:nvPr>
            <p:ph type="body" sz="quarter" idx="10"/>
          </p:nvPr>
        </p:nvSpPr>
        <p:spPr/>
        <p:txBody>
          <a:bodyPr/>
          <a:lstStyle/>
          <a:p>
            <a:r>
              <a:rPr lang="en-IE" sz="4000" dirty="0">
                <a:latin typeface="Arial Nova Cond" panose="020B0506020202020204" pitchFamily="34" charset="0"/>
              </a:rPr>
              <a:t>What Are Sleep Disorders?</a:t>
            </a:r>
          </a:p>
        </p:txBody>
      </p:sp>
      <p:sp>
        <p:nvSpPr>
          <p:cNvPr id="3" name="TextBox 2">
            <a:extLst>
              <a:ext uri="{FF2B5EF4-FFF2-40B4-BE49-F238E27FC236}">
                <a16:creationId xmlns:a16="http://schemas.microsoft.com/office/drawing/2014/main" id="{3E60E157-D7C2-62C7-C0C9-F16BDBB0764C}"/>
              </a:ext>
            </a:extLst>
          </p:cNvPr>
          <p:cNvSpPr txBox="1"/>
          <p:nvPr/>
        </p:nvSpPr>
        <p:spPr>
          <a:xfrm>
            <a:off x="3262746" y="1951672"/>
            <a:ext cx="6097978" cy="1938992"/>
          </a:xfrm>
          <a:prstGeom prst="rect">
            <a:avLst/>
          </a:prstGeom>
          <a:noFill/>
        </p:spPr>
        <p:txBody>
          <a:bodyPr wrap="square">
            <a:spAutoFit/>
          </a:bodyPr>
          <a:lstStyle/>
          <a:p>
            <a:r>
              <a:rPr lang="en-US" sz="2400" dirty="0">
                <a:solidFill>
                  <a:srgbClr val="070707"/>
                </a:solidFill>
                <a:latin typeface="Arial Nova Cond" panose="020B0506020202020204" pitchFamily="34" charset="0"/>
              </a:rPr>
              <a:t>…</a:t>
            </a:r>
            <a:r>
              <a:rPr lang="en-US" sz="2400" b="0" i="0" dirty="0">
                <a:solidFill>
                  <a:srgbClr val="070707"/>
                </a:solidFill>
                <a:effectLst/>
                <a:latin typeface="Arial Nova Cond" panose="020B0506020202020204" pitchFamily="34" charset="0"/>
              </a:rPr>
              <a:t>conditions that affect sleep quality, timing, or duration and impact a person’s ability to properly function while they are awake.</a:t>
            </a:r>
            <a:br>
              <a:rPr lang="en-US" sz="2400" b="0" i="0" dirty="0">
                <a:solidFill>
                  <a:srgbClr val="070707"/>
                </a:solidFill>
                <a:effectLst/>
                <a:latin typeface="Arial Nova Cond" panose="020B0506020202020204" pitchFamily="34" charset="0"/>
              </a:rPr>
            </a:br>
            <a:br>
              <a:rPr lang="en-US" sz="2400" b="0" i="0" dirty="0">
                <a:solidFill>
                  <a:srgbClr val="070707"/>
                </a:solidFill>
                <a:effectLst/>
                <a:latin typeface="Arial Nova Cond" panose="020B0506020202020204" pitchFamily="34" charset="0"/>
              </a:rPr>
            </a:br>
            <a:r>
              <a:rPr lang="en-US" sz="2400" b="0" i="0" dirty="0">
                <a:solidFill>
                  <a:srgbClr val="070707"/>
                </a:solidFill>
                <a:effectLst/>
                <a:latin typeface="Arial Nova Cond" panose="020B0506020202020204" pitchFamily="34" charset="0"/>
              </a:rPr>
              <a:t>- Sleep Foundation</a:t>
            </a:r>
            <a:endParaRPr lang="en-IE" sz="2400" dirty="0">
              <a:latin typeface="Arial Nova Cond" panose="020B0506020202020204" pitchFamily="34" charset="0"/>
            </a:endParaRPr>
          </a:p>
        </p:txBody>
      </p:sp>
    </p:spTree>
    <p:extLst>
      <p:ext uri="{BB962C8B-B14F-4D97-AF65-F5344CB8AC3E}">
        <p14:creationId xmlns:p14="http://schemas.microsoft.com/office/powerpoint/2010/main" val="406247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869C2-E017-EAAE-CFDF-5F3DDB2DFE6F}"/>
              </a:ext>
            </a:extLst>
          </p:cNvPr>
          <p:cNvPicPr>
            <a:picLocks noChangeAspect="1"/>
          </p:cNvPicPr>
          <p:nvPr/>
        </p:nvPicPr>
        <p:blipFill rotWithShape="1">
          <a:blip r:embed="rId3"/>
          <a:srcRect l="37996" t="3656" r="12564"/>
          <a:stretch/>
        </p:blipFill>
        <p:spPr>
          <a:xfrm>
            <a:off x="0" y="250703"/>
            <a:ext cx="4860758" cy="6607296"/>
          </a:xfrm>
          <a:prstGeom prst="rect">
            <a:avLst/>
          </a:prstGeom>
        </p:spPr>
      </p:pic>
      <p:sp>
        <p:nvSpPr>
          <p:cNvPr id="8" name="Rectangle 7">
            <a:extLst>
              <a:ext uri="{FF2B5EF4-FFF2-40B4-BE49-F238E27FC236}">
                <a16:creationId xmlns:a16="http://schemas.microsoft.com/office/drawing/2014/main" id="{9ECC313B-D027-C3D9-59A2-B3BDBE680CE6}"/>
              </a:ext>
            </a:extLst>
          </p:cNvPr>
          <p:cNvSpPr/>
          <p:nvPr/>
        </p:nvSpPr>
        <p:spPr>
          <a:xfrm>
            <a:off x="1" y="250703"/>
            <a:ext cx="4860758"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extBox 1">
            <a:extLst>
              <a:ext uri="{FF2B5EF4-FFF2-40B4-BE49-F238E27FC236}">
                <a16:creationId xmlns:a16="http://schemas.microsoft.com/office/drawing/2014/main" id="{B22C5868-3A56-8CAE-3E25-7B2C96402490}"/>
              </a:ext>
            </a:extLst>
          </p:cNvPr>
          <p:cNvSpPr txBox="1"/>
          <p:nvPr/>
        </p:nvSpPr>
        <p:spPr>
          <a:xfrm>
            <a:off x="6425491" y="1995055"/>
            <a:ext cx="8407729" cy="3539430"/>
          </a:xfrm>
          <a:prstGeom prst="rect">
            <a:avLst/>
          </a:prstGeom>
          <a:noFill/>
        </p:spPr>
        <p:txBody>
          <a:bodyPr wrap="square" rtlCol="0">
            <a:spAutoFit/>
          </a:bodyPr>
          <a:lstStyle/>
          <a:p>
            <a:pPr marL="285750" indent="-285750">
              <a:buFont typeface="Arial" panose="020B0604020202020204" pitchFamily="34" charset="0"/>
              <a:buChar char="•"/>
            </a:pPr>
            <a:r>
              <a:rPr lang="en-IE" sz="3200" dirty="0">
                <a:latin typeface="Arial Nova Cond" panose="020B0506020202020204" pitchFamily="34" charset="0"/>
              </a:rPr>
              <a:t>Insomnia</a:t>
            </a:r>
          </a:p>
          <a:p>
            <a:pPr marL="285750" indent="-285750">
              <a:buFont typeface="Arial" panose="020B0604020202020204" pitchFamily="34" charset="0"/>
              <a:buChar char="•"/>
            </a:pPr>
            <a:r>
              <a:rPr lang="en-IE" sz="3200" dirty="0">
                <a:latin typeface="Arial Nova Cond" panose="020B0506020202020204" pitchFamily="34" charset="0"/>
              </a:rPr>
              <a:t>Sleep Apnoea</a:t>
            </a:r>
          </a:p>
          <a:p>
            <a:pPr marL="285750" indent="-285750">
              <a:buFont typeface="Arial" panose="020B0604020202020204" pitchFamily="34" charset="0"/>
              <a:buChar char="•"/>
            </a:pPr>
            <a:r>
              <a:rPr lang="en-IE" sz="3200" dirty="0">
                <a:latin typeface="Arial Nova Cond" panose="020B0506020202020204" pitchFamily="34" charset="0"/>
              </a:rPr>
              <a:t>Narcolepsy</a:t>
            </a:r>
          </a:p>
          <a:p>
            <a:pPr marL="285750" indent="-285750">
              <a:buFont typeface="Arial" panose="020B0604020202020204" pitchFamily="34" charset="0"/>
              <a:buChar char="•"/>
            </a:pPr>
            <a:r>
              <a:rPr lang="en-IE" sz="3200" dirty="0">
                <a:latin typeface="Arial Nova Cond" panose="020B0506020202020204" pitchFamily="34" charset="0"/>
              </a:rPr>
              <a:t>Shift Work Disorder</a:t>
            </a:r>
          </a:p>
          <a:p>
            <a:pPr marL="285750" indent="-285750">
              <a:buFont typeface="Arial" panose="020B0604020202020204" pitchFamily="34" charset="0"/>
              <a:buChar char="•"/>
            </a:pPr>
            <a:r>
              <a:rPr lang="en-IE" sz="3200" dirty="0">
                <a:latin typeface="Arial Nova Cond" panose="020B0506020202020204" pitchFamily="34" charset="0"/>
              </a:rPr>
              <a:t>Idiopathic Hypersomnia</a:t>
            </a:r>
          </a:p>
          <a:p>
            <a:pPr marL="285750" indent="-285750">
              <a:buFont typeface="Arial" panose="020B0604020202020204" pitchFamily="34" charset="0"/>
              <a:buChar char="•"/>
            </a:pPr>
            <a:r>
              <a:rPr lang="en-IE" sz="3200" dirty="0">
                <a:latin typeface="Arial Nova Cond" panose="020B0506020202020204" pitchFamily="34" charset="0"/>
              </a:rPr>
              <a:t>Parasomnias</a:t>
            </a:r>
          </a:p>
          <a:p>
            <a:pPr marL="285750" indent="-285750">
              <a:buFont typeface="Arial" panose="020B0604020202020204" pitchFamily="34" charset="0"/>
              <a:buChar char="•"/>
            </a:pPr>
            <a:r>
              <a:rPr lang="en-IE" sz="3200" dirty="0">
                <a:latin typeface="Arial Nova Cond" panose="020B0506020202020204" pitchFamily="34" charset="0"/>
              </a:rPr>
              <a:t>…</a:t>
            </a:r>
          </a:p>
        </p:txBody>
      </p:sp>
      <p:grpSp>
        <p:nvGrpSpPr>
          <p:cNvPr id="5" name="Group 4">
            <a:extLst>
              <a:ext uri="{FF2B5EF4-FFF2-40B4-BE49-F238E27FC236}">
                <a16:creationId xmlns:a16="http://schemas.microsoft.com/office/drawing/2014/main" id="{F33F67E2-55A0-B6F3-E51C-824282610199}"/>
              </a:ext>
            </a:extLst>
          </p:cNvPr>
          <p:cNvGrpSpPr/>
          <p:nvPr/>
        </p:nvGrpSpPr>
        <p:grpSpPr>
          <a:xfrm>
            <a:off x="4131986" y="6508519"/>
            <a:ext cx="660082" cy="287867"/>
            <a:chOff x="-1362075" y="-563563"/>
            <a:chExt cx="2708275" cy="1181101"/>
          </a:xfrm>
        </p:grpSpPr>
        <p:pic>
          <p:nvPicPr>
            <p:cNvPr id="6" name="Picture 2" descr="cc logo">
              <a:extLst>
                <a:ext uri="{FF2B5EF4-FFF2-40B4-BE49-F238E27FC236}">
                  <a16:creationId xmlns:a16="http://schemas.microsoft.com/office/drawing/2014/main" id="{26B8C476-A935-D882-48CE-D205EF672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8BABDD12-A22A-2DCE-A3FD-C62622659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563563"/>
              <a:ext cx="1181100" cy="118110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 Placeholder 1">
            <a:extLst>
              <a:ext uri="{FF2B5EF4-FFF2-40B4-BE49-F238E27FC236}">
                <a16:creationId xmlns:a16="http://schemas.microsoft.com/office/drawing/2014/main" id="{B1FBEDF5-1589-C155-91B3-A5779EFBBA0B}"/>
              </a:ext>
            </a:extLst>
          </p:cNvPr>
          <p:cNvSpPr>
            <a:spLocks noGrp="1"/>
          </p:cNvSpPr>
          <p:nvPr>
            <p:ph type="body" sz="quarter" idx="10"/>
          </p:nvPr>
        </p:nvSpPr>
        <p:spPr>
          <a:xfrm>
            <a:off x="265479" y="250703"/>
            <a:ext cx="10996490" cy="1257300"/>
          </a:xfrm>
        </p:spPr>
        <p:txBody>
          <a:bodyPr/>
          <a:lstStyle/>
          <a:p>
            <a:r>
              <a:rPr lang="en-IE" sz="4000" dirty="0" err="1">
                <a:latin typeface="Arial Nova Cond" panose="020B0506020202020204" pitchFamily="34" charset="0"/>
              </a:rPr>
              <a:t>Zum</a:t>
            </a:r>
            <a:r>
              <a:rPr lang="en-IE" sz="4000" dirty="0">
                <a:latin typeface="Arial Nova Cond" panose="020B0506020202020204" pitchFamily="34" charset="0"/>
              </a:rPr>
              <a:t> </a:t>
            </a:r>
            <a:r>
              <a:rPr lang="en-IE" sz="4000" dirty="0" err="1">
                <a:latin typeface="Arial Nova Cond" panose="020B0506020202020204" pitchFamily="34" charset="0"/>
              </a:rPr>
              <a:t>Beispiel</a:t>
            </a:r>
            <a:r>
              <a:rPr lang="en-IE" sz="4000" dirty="0">
                <a:latin typeface="Arial Nova Cond" panose="020B0506020202020204" pitchFamily="34" charset="0"/>
              </a:rPr>
              <a:t> / Some Examples</a:t>
            </a:r>
          </a:p>
        </p:txBody>
      </p:sp>
      <p:sp>
        <p:nvSpPr>
          <p:cNvPr id="9" name="TextBox 8">
            <a:extLst>
              <a:ext uri="{FF2B5EF4-FFF2-40B4-BE49-F238E27FC236}">
                <a16:creationId xmlns:a16="http://schemas.microsoft.com/office/drawing/2014/main" id="{96219DC7-BF7B-B292-FD62-445A345784EB}"/>
              </a:ext>
            </a:extLst>
          </p:cNvPr>
          <p:cNvSpPr txBox="1"/>
          <p:nvPr/>
        </p:nvSpPr>
        <p:spPr>
          <a:xfrm>
            <a:off x="2622543" y="6467786"/>
            <a:ext cx="1509443" cy="369332"/>
          </a:xfrm>
          <a:prstGeom prst="rect">
            <a:avLst/>
          </a:prstGeom>
          <a:noFill/>
        </p:spPr>
        <p:txBody>
          <a:bodyPr wrap="square" rtlCol="0">
            <a:spAutoFit/>
          </a:bodyPr>
          <a:lstStyle/>
          <a:p>
            <a:pPr algn="r"/>
            <a:r>
              <a:rPr lang="en-IE" dirty="0">
                <a:solidFill>
                  <a:schemeClr val="bg1"/>
                </a:solidFill>
                <a:latin typeface="Arial Nova Cond" panose="020B0506020202020204" pitchFamily="34" charset="0"/>
              </a:rPr>
              <a:t>Deb West</a:t>
            </a:r>
          </a:p>
        </p:txBody>
      </p:sp>
    </p:spTree>
    <p:extLst>
      <p:ext uri="{BB962C8B-B14F-4D97-AF65-F5344CB8AC3E}">
        <p14:creationId xmlns:p14="http://schemas.microsoft.com/office/powerpoint/2010/main" val="375511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00FE45-F9A0-82EC-B853-0B6DE53C1F85}"/>
              </a:ext>
            </a:extLst>
          </p:cNvPr>
          <p:cNvSpPr txBox="1"/>
          <p:nvPr/>
        </p:nvSpPr>
        <p:spPr>
          <a:xfrm>
            <a:off x="641269" y="2360220"/>
            <a:ext cx="11115302" cy="1815882"/>
          </a:xfrm>
          <a:prstGeom prst="rect">
            <a:avLst/>
          </a:prstGeom>
          <a:noFill/>
        </p:spPr>
        <p:txBody>
          <a:bodyPr wrap="square" rtlCol="0">
            <a:spAutoFit/>
          </a:bodyPr>
          <a:lstStyle/>
          <a:p>
            <a:pPr algn="ctr"/>
            <a:r>
              <a:rPr lang="en-IE" sz="4000" i="1" dirty="0">
                <a:latin typeface="Arial Nova Cond" panose="020B0506020202020204" pitchFamily="34" charset="0"/>
              </a:rPr>
              <a:t>“Oh, I get that!”	</a:t>
            </a:r>
          </a:p>
          <a:p>
            <a:pPr algn="ctr"/>
            <a:br>
              <a:rPr lang="en-IE" sz="4000" dirty="0">
                <a:latin typeface="Arial Nova Cond" panose="020B0506020202020204" pitchFamily="34" charset="0"/>
              </a:rPr>
            </a:br>
            <a:r>
              <a:rPr lang="en-IE" sz="3200" dirty="0">
                <a:latin typeface="Arial Nova Cond" panose="020B0506020202020204" pitchFamily="34" charset="0"/>
              </a:rPr>
              <a:t> - most people I talk to about sleep disorders </a:t>
            </a:r>
            <a:endParaRPr lang="en-IE" sz="4000" dirty="0">
              <a:latin typeface="Arial Nova Cond" panose="020B0506020202020204" pitchFamily="34" charset="0"/>
            </a:endParaRPr>
          </a:p>
        </p:txBody>
      </p:sp>
      <p:sp>
        <p:nvSpPr>
          <p:cNvPr id="3" name="Rectangle 2">
            <a:extLst>
              <a:ext uri="{FF2B5EF4-FFF2-40B4-BE49-F238E27FC236}">
                <a16:creationId xmlns:a16="http://schemas.microsoft.com/office/drawing/2014/main" id="{CECFBBD8-1C51-947F-DC48-0BDB8C4FEFFE}"/>
              </a:ext>
            </a:extLst>
          </p:cNvPr>
          <p:cNvSpPr/>
          <p:nvPr/>
        </p:nvSpPr>
        <p:spPr>
          <a:xfrm>
            <a:off x="0" y="205547"/>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 Placeholder 1">
            <a:extLst>
              <a:ext uri="{FF2B5EF4-FFF2-40B4-BE49-F238E27FC236}">
                <a16:creationId xmlns:a16="http://schemas.microsoft.com/office/drawing/2014/main" id="{E8589F34-FACD-5305-91FE-DA821DF87E00}"/>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Disturbance != Sleep Disorder</a:t>
            </a:r>
          </a:p>
        </p:txBody>
      </p:sp>
    </p:spTree>
    <p:extLst>
      <p:ext uri="{BB962C8B-B14F-4D97-AF65-F5344CB8AC3E}">
        <p14:creationId xmlns:p14="http://schemas.microsoft.com/office/powerpoint/2010/main" val="221204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A531B4-F15F-68E9-8220-FCF6DBDA21E9}"/>
              </a:ext>
            </a:extLst>
          </p:cNvPr>
          <p:cNvSpPr/>
          <p:nvPr/>
        </p:nvSpPr>
        <p:spPr>
          <a:xfrm>
            <a:off x="0" y="172890"/>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
        <p:nvSpPr>
          <p:cNvPr id="4" name="Text Placeholder 1">
            <a:extLst>
              <a:ext uri="{FF2B5EF4-FFF2-40B4-BE49-F238E27FC236}">
                <a16:creationId xmlns:a16="http://schemas.microsoft.com/office/drawing/2014/main" id="{59D914DC-EBAF-3BA8-AC1F-3067178F23AB}"/>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Disorders and Working Life</a:t>
            </a:r>
          </a:p>
        </p:txBody>
      </p:sp>
    </p:spTree>
    <p:extLst>
      <p:ext uri="{BB962C8B-B14F-4D97-AF65-F5344CB8AC3E}">
        <p14:creationId xmlns:p14="http://schemas.microsoft.com/office/powerpoint/2010/main" val="127868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A3F34B-BAB9-608E-17D0-2E834AF08782}"/>
              </a:ext>
            </a:extLst>
          </p:cNvPr>
          <p:cNvSpPr/>
          <p:nvPr/>
        </p:nvSpPr>
        <p:spPr>
          <a:xfrm>
            <a:off x="0" y="172890"/>
            <a:ext cx="11261969" cy="1512783"/>
          </a:xfrm>
          <a:prstGeom prst="rect">
            <a:avLst/>
          </a:prstGeom>
          <a:gradFill>
            <a:gsLst>
              <a:gs pos="26000">
                <a:srgbClr val="ECEFF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 Placeholder 1">
            <a:extLst>
              <a:ext uri="{FF2B5EF4-FFF2-40B4-BE49-F238E27FC236}">
                <a16:creationId xmlns:a16="http://schemas.microsoft.com/office/drawing/2014/main" id="{40A71525-D3ED-5B60-E7E2-892E18F76194}"/>
              </a:ext>
            </a:extLst>
          </p:cNvPr>
          <p:cNvSpPr>
            <a:spLocks noGrp="1"/>
          </p:cNvSpPr>
          <p:nvPr>
            <p:ph type="body" sz="quarter" idx="10"/>
          </p:nvPr>
        </p:nvSpPr>
        <p:spPr>
          <a:xfrm>
            <a:off x="265479" y="250703"/>
            <a:ext cx="10996490" cy="1257300"/>
          </a:xfrm>
        </p:spPr>
        <p:txBody>
          <a:bodyPr/>
          <a:lstStyle/>
          <a:p>
            <a:r>
              <a:rPr lang="en-IE" sz="4000" dirty="0">
                <a:latin typeface="Arial Nova Cond" panose="020B0506020202020204" pitchFamily="34" charset="0"/>
              </a:rPr>
              <a:t>Sleep Disorders and Working Life</a:t>
            </a:r>
          </a:p>
        </p:txBody>
      </p:sp>
      <p:grpSp>
        <p:nvGrpSpPr>
          <p:cNvPr id="6" name="Group 5">
            <a:extLst>
              <a:ext uri="{FF2B5EF4-FFF2-40B4-BE49-F238E27FC236}">
                <a16:creationId xmlns:a16="http://schemas.microsoft.com/office/drawing/2014/main" id="{70A917BD-7B46-3E50-FBE1-7564F240CFA8}"/>
              </a:ext>
            </a:extLst>
          </p:cNvPr>
          <p:cNvGrpSpPr/>
          <p:nvPr/>
        </p:nvGrpSpPr>
        <p:grpSpPr>
          <a:xfrm>
            <a:off x="676891" y="866104"/>
            <a:ext cx="10616540" cy="2400660"/>
            <a:chOff x="1734367" y="946950"/>
            <a:chExt cx="8229029" cy="1839523"/>
          </a:xfrm>
        </p:grpSpPr>
        <p:sp>
          <p:nvSpPr>
            <p:cNvPr id="3" name="TextBox 2">
              <a:extLst>
                <a:ext uri="{FF2B5EF4-FFF2-40B4-BE49-F238E27FC236}">
                  <a16:creationId xmlns:a16="http://schemas.microsoft.com/office/drawing/2014/main" id="{76C1372D-B212-A90E-2B90-855E73E89B69}"/>
                </a:ext>
              </a:extLst>
            </p:cNvPr>
            <p:cNvSpPr txBox="1"/>
            <p:nvPr/>
          </p:nvSpPr>
          <p:spPr>
            <a:xfrm>
              <a:off x="1734367" y="1583709"/>
              <a:ext cx="8229027" cy="1202764"/>
            </a:xfrm>
            <a:prstGeom prst="rect">
              <a:avLst/>
            </a:prstGeom>
            <a:noFill/>
            <a:ln>
              <a:solidFill>
                <a:srgbClr val="0076B2"/>
              </a:solidFill>
            </a:ln>
          </p:spPr>
          <p:txBody>
            <a:bodyPr wrap="square">
              <a:spAutoFit/>
            </a:bodyPr>
            <a:lstStyle/>
            <a:p>
              <a:r>
                <a:rPr lang="en-US" sz="2400" b="0" i="1" dirty="0">
                  <a:solidFill>
                    <a:srgbClr val="2E2E2E"/>
                  </a:solidFill>
                  <a:effectLst/>
                  <a:latin typeface="Arial Nova Cond" panose="020B0506020202020204" pitchFamily="34" charset="0"/>
                </a:rPr>
                <a:t> The findings of the meta-analysis suggested that workers with sleep problems had a </a:t>
              </a:r>
              <a:r>
                <a:rPr lang="en-US" sz="2400" b="1" i="1" dirty="0">
                  <a:solidFill>
                    <a:srgbClr val="2E2E2E"/>
                  </a:solidFill>
                  <a:effectLst/>
                  <a:latin typeface="Arial Nova Cond" panose="020B0506020202020204" pitchFamily="34" charset="0"/>
                </a:rPr>
                <a:t>1.62 times higher risk of being injured</a:t>
              </a:r>
              <a:r>
                <a:rPr lang="en-US" sz="2400" b="0" i="1" dirty="0">
                  <a:solidFill>
                    <a:srgbClr val="2E2E2E"/>
                  </a:solidFill>
                  <a:effectLst/>
                  <a:latin typeface="Arial Nova Cond" panose="020B0506020202020204" pitchFamily="34" charset="0"/>
                </a:rPr>
                <a:t> than workers without sleep problems (RR: 1.62, 95% CI: 1.43–1.84). Approximately </a:t>
              </a:r>
              <a:r>
                <a:rPr lang="en-US" sz="2400" b="1" i="1" dirty="0">
                  <a:solidFill>
                    <a:srgbClr val="2E2E2E"/>
                  </a:solidFill>
                  <a:effectLst/>
                  <a:latin typeface="Arial Nova Cond" panose="020B0506020202020204" pitchFamily="34" charset="0"/>
                </a:rPr>
                <a:t>13% of work injuries could be attributed to sleep problems</a:t>
              </a:r>
              <a:r>
                <a:rPr lang="en-US" sz="2400" b="0" i="1" dirty="0">
                  <a:solidFill>
                    <a:srgbClr val="2E2E2E"/>
                  </a:solidFill>
                  <a:effectLst/>
                  <a:latin typeface="Arial Nova Cond" panose="020B0506020202020204" pitchFamily="34" charset="0"/>
                </a:rPr>
                <a:t>.</a:t>
              </a:r>
              <a:endParaRPr lang="en-IE" sz="2400" i="1" dirty="0">
                <a:latin typeface="Arial Nova Cond" panose="020B0506020202020204" pitchFamily="34" charset="0"/>
              </a:endParaRPr>
            </a:p>
          </p:txBody>
        </p:sp>
        <p:sp>
          <p:nvSpPr>
            <p:cNvPr id="5" name="TextBox 4">
              <a:extLst>
                <a:ext uri="{FF2B5EF4-FFF2-40B4-BE49-F238E27FC236}">
                  <a16:creationId xmlns:a16="http://schemas.microsoft.com/office/drawing/2014/main" id="{05AED0F6-3C26-42FC-11EA-E859DC3DE5A6}"/>
                </a:ext>
              </a:extLst>
            </p:cNvPr>
            <p:cNvSpPr txBox="1"/>
            <p:nvPr/>
          </p:nvSpPr>
          <p:spPr>
            <a:xfrm>
              <a:off x="1734367" y="946950"/>
              <a:ext cx="8229029" cy="636758"/>
            </a:xfrm>
            <a:prstGeom prst="rect">
              <a:avLst/>
            </a:prstGeom>
            <a:noFill/>
            <a:ln>
              <a:solidFill>
                <a:srgbClr val="0076B2"/>
              </a:solidFill>
            </a:ln>
          </p:spPr>
          <p:txBody>
            <a:bodyPr wrap="square">
              <a:spAutoFit/>
            </a:bodyPr>
            <a:lstStyle/>
            <a:p>
              <a:r>
                <a:rPr lang="en-IE" sz="2400" b="1" dirty="0">
                  <a:latin typeface="Arial Nova Cond" panose="020B0506020202020204" pitchFamily="34" charset="0"/>
                </a:rPr>
                <a:t>Sleep problems and work injuries: A systematic review and meta-analysis </a:t>
              </a:r>
              <a:br>
                <a:rPr lang="en-IE" sz="2400" b="1" dirty="0">
                  <a:latin typeface="Arial Nova Cond" panose="020B0506020202020204" pitchFamily="34" charset="0"/>
                </a:rPr>
              </a:br>
              <a:r>
                <a:rPr lang="en-IE" sz="2400" dirty="0">
                  <a:latin typeface="Arial Nova Cond" panose="020B0506020202020204" pitchFamily="34" charset="0"/>
                </a:rPr>
                <a:t>– K. </a:t>
              </a:r>
              <a:r>
                <a:rPr lang="en-IE" sz="2400" dirty="0" err="1">
                  <a:latin typeface="Arial Nova Cond" panose="020B0506020202020204" pitchFamily="34" charset="0"/>
                </a:rPr>
                <a:t>Uehli</a:t>
              </a:r>
              <a:r>
                <a:rPr lang="en-IE" sz="2400" dirty="0">
                  <a:latin typeface="Arial Nova Cond" panose="020B0506020202020204" pitchFamily="34" charset="0"/>
                </a:rPr>
                <a:t> et al</a:t>
              </a:r>
            </a:p>
          </p:txBody>
        </p:sp>
      </p:grpSp>
      <p:grpSp>
        <p:nvGrpSpPr>
          <p:cNvPr id="11" name="Group 10">
            <a:extLst>
              <a:ext uri="{FF2B5EF4-FFF2-40B4-BE49-F238E27FC236}">
                <a16:creationId xmlns:a16="http://schemas.microsoft.com/office/drawing/2014/main" id="{ED92878F-0A42-CC34-0C1D-8D7C5E98F075}"/>
              </a:ext>
            </a:extLst>
          </p:cNvPr>
          <p:cNvGrpSpPr/>
          <p:nvPr/>
        </p:nvGrpSpPr>
        <p:grpSpPr>
          <a:xfrm>
            <a:off x="676886" y="3669623"/>
            <a:ext cx="10616542" cy="2257527"/>
            <a:chOff x="1825831" y="2785638"/>
            <a:chExt cx="6097979" cy="1774501"/>
          </a:xfrm>
        </p:grpSpPr>
        <p:sp>
          <p:nvSpPr>
            <p:cNvPr id="8" name="TextBox 7">
              <a:extLst>
                <a:ext uri="{FF2B5EF4-FFF2-40B4-BE49-F238E27FC236}">
                  <a16:creationId xmlns:a16="http://schemas.microsoft.com/office/drawing/2014/main" id="{01037165-DFC7-57AC-EFE2-60EDB44EB489}"/>
                </a:ext>
              </a:extLst>
            </p:cNvPr>
            <p:cNvSpPr txBox="1"/>
            <p:nvPr/>
          </p:nvSpPr>
          <p:spPr>
            <a:xfrm>
              <a:off x="1825831" y="3616635"/>
              <a:ext cx="6097979" cy="943504"/>
            </a:xfrm>
            <a:prstGeom prst="rect">
              <a:avLst/>
            </a:prstGeom>
            <a:noFill/>
            <a:ln>
              <a:solidFill>
                <a:srgbClr val="0076B2"/>
              </a:solidFill>
            </a:ln>
          </p:spPr>
          <p:txBody>
            <a:bodyPr wrap="square">
              <a:spAutoFit/>
            </a:bodyPr>
            <a:lstStyle/>
            <a:p>
              <a:r>
                <a:rPr lang="en-US" sz="2400" b="0" i="1" dirty="0">
                  <a:solidFill>
                    <a:srgbClr val="212121"/>
                  </a:solidFill>
                  <a:effectLst/>
                  <a:latin typeface="BlinkMacSystemFont"/>
                </a:rPr>
                <a:t>In terms of daytime function, </a:t>
              </a:r>
              <a:r>
                <a:rPr lang="en-US" sz="2400" b="1" i="1" dirty="0">
                  <a:solidFill>
                    <a:srgbClr val="212121"/>
                  </a:solidFill>
                  <a:effectLst/>
                  <a:latin typeface="BlinkMacSystemFont"/>
                </a:rPr>
                <a:t>25.0%</a:t>
              </a:r>
              <a:r>
                <a:rPr lang="en-US" sz="2400" b="0" i="1" dirty="0">
                  <a:solidFill>
                    <a:srgbClr val="212121"/>
                  </a:solidFill>
                  <a:effectLst/>
                  <a:latin typeface="BlinkMacSystemFont"/>
                </a:rPr>
                <a:t> of the [Insomnia Syndrome Group] had been </a:t>
              </a:r>
              <a:r>
                <a:rPr lang="en-US" sz="2400" b="1" i="1" dirty="0">
                  <a:solidFill>
                    <a:srgbClr val="212121"/>
                  </a:solidFill>
                  <a:effectLst/>
                  <a:latin typeface="BlinkMacSystemFont"/>
                </a:rPr>
                <a:t>absent from work</a:t>
              </a:r>
              <a:r>
                <a:rPr lang="en-US" sz="2400" b="0" i="1" dirty="0">
                  <a:solidFill>
                    <a:srgbClr val="212121"/>
                  </a:solidFill>
                  <a:effectLst/>
                  <a:latin typeface="BlinkMacSystemFont"/>
                </a:rPr>
                <a:t> relative to </a:t>
              </a:r>
              <a:r>
                <a:rPr lang="en-US" sz="2400" b="1" i="1" dirty="0">
                  <a:solidFill>
                    <a:srgbClr val="212121"/>
                  </a:solidFill>
                  <a:effectLst/>
                  <a:latin typeface="BlinkMacSystemFont"/>
                </a:rPr>
                <a:t>17.1%</a:t>
              </a:r>
              <a:r>
                <a:rPr lang="en-US" sz="2400" b="0" i="1" dirty="0">
                  <a:solidFill>
                    <a:srgbClr val="212121"/>
                  </a:solidFill>
                  <a:effectLst/>
                  <a:latin typeface="BlinkMacSystemFont"/>
                </a:rPr>
                <a:t> of [the Good Sleeper Group], </a:t>
              </a:r>
              <a:r>
                <a:rPr lang="en-US" sz="2400" b="1" i="1" dirty="0">
                  <a:solidFill>
                    <a:srgbClr val="212121"/>
                  </a:solidFill>
                  <a:effectLst/>
                  <a:latin typeface="BlinkMacSystemFont"/>
                </a:rPr>
                <a:t>40.6%</a:t>
              </a:r>
              <a:r>
                <a:rPr lang="en-US" sz="2400" b="0" i="1" dirty="0">
                  <a:solidFill>
                    <a:srgbClr val="212121"/>
                  </a:solidFill>
                  <a:effectLst/>
                  <a:latin typeface="BlinkMacSystemFont"/>
                </a:rPr>
                <a:t> reported having experienced </a:t>
              </a:r>
              <a:r>
                <a:rPr lang="en-US" sz="2400" b="1" i="1" dirty="0">
                  <a:solidFill>
                    <a:srgbClr val="212121"/>
                  </a:solidFill>
                  <a:effectLst/>
                  <a:latin typeface="BlinkMacSystemFont"/>
                </a:rPr>
                <a:t>reduced productivity </a:t>
              </a:r>
              <a:r>
                <a:rPr lang="en-US" sz="2400" b="0" i="1" dirty="0">
                  <a:solidFill>
                    <a:srgbClr val="212121"/>
                  </a:solidFill>
                  <a:effectLst/>
                  <a:latin typeface="BlinkMacSystemFont"/>
                </a:rPr>
                <a:t>compared to </a:t>
              </a:r>
              <a:r>
                <a:rPr lang="en-US" sz="2400" b="1" i="1" dirty="0">
                  <a:solidFill>
                    <a:srgbClr val="212121"/>
                  </a:solidFill>
                  <a:effectLst/>
                  <a:latin typeface="BlinkMacSystemFont"/>
                </a:rPr>
                <a:t>12.3%</a:t>
              </a:r>
              <a:r>
                <a:rPr lang="en-US" sz="2400" b="0" i="1" dirty="0">
                  <a:solidFill>
                    <a:srgbClr val="212121"/>
                  </a:solidFill>
                  <a:effectLst/>
                  <a:latin typeface="BlinkMacSystemFont"/>
                </a:rPr>
                <a:t> of </a:t>
              </a:r>
              <a:r>
                <a:rPr lang="en-US" sz="2400" i="1" dirty="0">
                  <a:solidFill>
                    <a:srgbClr val="212121"/>
                  </a:solidFill>
                  <a:latin typeface="BlinkMacSystemFont"/>
                </a:rPr>
                <a:t>[Good Sleepers]</a:t>
              </a:r>
              <a:endParaRPr lang="en-IE" sz="2400" i="1" dirty="0"/>
            </a:p>
          </p:txBody>
        </p:sp>
        <p:sp>
          <p:nvSpPr>
            <p:cNvPr id="10" name="TextBox 9">
              <a:extLst>
                <a:ext uri="{FF2B5EF4-FFF2-40B4-BE49-F238E27FC236}">
                  <a16:creationId xmlns:a16="http://schemas.microsoft.com/office/drawing/2014/main" id="{2089C2AB-E091-05E4-0B69-68CBF1A4A6CD}"/>
                </a:ext>
              </a:extLst>
            </p:cNvPr>
            <p:cNvSpPr txBox="1"/>
            <p:nvPr/>
          </p:nvSpPr>
          <p:spPr>
            <a:xfrm>
              <a:off x="1825831" y="2785638"/>
              <a:ext cx="6097978" cy="830997"/>
            </a:xfrm>
            <a:prstGeom prst="rect">
              <a:avLst/>
            </a:prstGeom>
            <a:noFill/>
            <a:ln>
              <a:solidFill>
                <a:srgbClr val="0076B2"/>
              </a:solidFill>
            </a:ln>
          </p:spPr>
          <p:txBody>
            <a:bodyPr wrap="square">
              <a:spAutoFit/>
            </a:bodyPr>
            <a:lstStyle/>
            <a:p>
              <a:pPr algn="l"/>
              <a:r>
                <a:rPr lang="en-US" sz="2400" b="1" dirty="0">
                  <a:latin typeface="Arial Nova Cond" panose="020B0506020202020204" pitchFamily="34" charset="0"/>
                </a:rPr>
                <a:t>Insomnia and its relationship to health-care utilization, work absenteeism, productivity and accidents </a:t>
              </a:r>
              <a:r>
                <a:rPr lang="en-US" sz="2400" dirty="0">
                  <a:latin typeface="Arial Nova Cond" panose="020B0506020202020204" pitchFamily="34" charset="0"/>
                </a:rPr>
                <a:t>– M. Daley et al</a:t>
              </a:r>
            </a:p>
          </p:txBody>
        </p:sp>
      </p:grpSp>
      <p:sp>
        <p:nvSpPr>
          <p:cNvPr id="12" name="Flowchart: Stored Data 11">
            <a:extLst>
              <a:ext uri="{FF2B5EF4-FFF2-40B4-BE49-F238E27FC236}">
                <a16:creationId xmlns:a16="http://schemas.microsoft.com/office/drawing/2014/main" id="{67423952-D284-15DF-2986-596DECE4E1AA}"/>
              </a:ext>
            </a:extLst>
          </p:cNvPr>
          <p:cNvSpPr/>
          <p:nvPr/>
        </p:nvSpPr>
        <p:spPr>
          <a:xfrm rot="5400000">
            <a:off x="3670280" y="-5745454"/>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3" name="Flowchart: Stored Data 12">
            <a:extLst>
              <a:ext uri="{FF2B5EF4-FFF2-40B4-BE49-F238E27FC236}">
                <a16:creationId xmlns:a16="http://schemas.microsoft.com/office/drawing/2014/main" id="{BB937689-7179-A5BC-2EFB-5E29E6EA9C69}"/>
              </a:ext>
            </a:extLst>
          </p:cNvPr>
          <p:cNvSpPr/>
          <p:nvPr/>
        </p:nvSpPr>
        <p:spPr>
          <a:xfrm rot="16200000">
            <a:off x="3670283" y="-1673822"/>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5" name="Flowchart: Stored Data 14">
            <a:extLst>
              <a:ext uri="{FF2B5EF4-FFF2-40B4-BE49-F238E27FC236}">
                <a16:creationId xmlns:a16="http://schemas.microsoft.com/office/drawing/2014/main" id="{143EEEA1-9E97-4EAD-F858-E7B212EA234A}"/>
              </a:ext>
            </a:extLst>
          </p:cNvPr>
          <p:cNvSpPr/>
          <p:nvPr/>
        </p:nvSpPr>
        <p:spPr>
          <a:xfrm rot="5400000">
            <a:off x="3670278" y="-7620790"/>
            <a:ext cx="5057275"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
        <p:nvSpPr>
          <p:cNvPr id="16" name="Flowchart: Stored Data 15">
            <a:extLst>
              <a:ext uri="{FF2B5EF4-FFF2-40B4-BE49-F238E27FC236}">
                <a16:creationId xmlns:a16="http://schemas.microsoft.com/office/drawing/2014/main" id="{1CF750B4-E5A5-7DAF-A1D7-5FC2DF30BAA0}"/>
              </a:ext>
            </a:extLst>
          </p:cNvPr>
          <p:cNvSpPr/>
          <p:nvPr/>
        </p:nvSpPr>
        <p:spPr>
          <a:xfrm rot="16200000">
            <a:off x="3670283" y="-195945"/>
            <a:ext cx="5057273" cy="14107889"/>
          </a:xfrm>
          <a:prstGeom prst="flowChartOnlineStorage">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19263342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846 -0.56968 L -3.54167E-6 -7.40741E-7 " pathEditMode="relative" rAng="0" ptsTypes="AA">
                                      <p:cBhvr>
                                        <p:cTn id="6" dur="2000" fill="hold"/>
                                        <p:tgtEl>
                                          <p:spTgt spid="12"/>
                                        </p:tgtEl>
                                        <p:attrNameLst>
                                          <p:attrName>ppt_x</p:attrName>
                                          <p:attrName>ppt_y</p:attrName>
                                        </p:attrNameLst>
                                      </p:cBhvr>
                                      <p:rCtr x="417" y="28495"/>
                                    </p:animMotion>
                                  </p:childTnLst>
                                </p:cTn>
                              </p:par>
                              <p:par>
                                <p:cTn id="7" presetID="64" presetClass="path" presetSubtype="0" accel="50000" decel="50000" fill="hold" grpId="0" nodeType="withEffect">
                                  <p:stCondLst>
                                    <p:cond delay="0"/>
                                  </p:stCondLst>
                                  <p:childTnLst>
                                    <p:animMotion origin="layout" path="M -0.00846 0.62245 L 3.64292E-17 2.59259E-6 " pathEditMode="relative" rAng="0" ptsTypes="AA">
                                      <p:cBhvr>
                                        <p:cTn id="8" dur="2000" fill="hold"/>
                                        <p:tgtEl>
                                          <p:spTgt spid="13"/>
                                        </p:tgtEl>
                                        <p:attrNameLst>
                                          <p:attrName>ppt_x</p:attrName>
                                          <p:attrName>ppt_y</p:attrName>
                                        </p:attrNameLst>
                                      </p:cBhvr>
                                      <p:rCtr x="0" y="-27176"/>
                                    </p:animMotion>
                                  </p:childTnLst>
                                </p:cTn>
                              </p:par>
                            </p:childTnLst>
                          </p:cTn>
                        </p:par>
                        <p:par>
                          <p:cTn id="9" fill="hold">
                            <p:stCondLst>
                              <p:cond delay="2000"/>
                            </p:stCondLst>
                            <p:childTnLst>
                              <p:par>
                                <p:cTn id="10" presetID="64" presetClass="path" presetSubtype="0" accel="50000" decel="50000" fill="hold" grpId="1" nodeType="afterEffect">
                                  <p:stCondLst>
                                    <p:cond delay="0"/>
                                  </p:stCondLst>
                                  <p:childTnLst>
                                    <p:animMotion origin="layout" path="M -3.54167E-6 -7.40741E-7 L -3.54167E-6 -0.25 " pathEditMode="relative" rAng="0" ptsTypes="AA">
                                      <p:cBhvr>
                                        <p:cTn id="11" dur="2000" fill="hold"/>
                                        <p:tgtEl>
                                          <p:spTgt spid="12"/>
                                        </p:tgtEl>
                                        <p:attrNameLst>
                                          <p:attrName>ppt_x</p:attrName>
                                          <p:attrName>ppt_y</p:attrName>
                                        </p:attrNameLst>
                                      </p:cBhvr>
                                      <p:rCtr x="0" y="-12500"/>
                                    </p:animMotion>
                                  </p:childTnLst>
                                </p:cTn>
                              </p:par>
                              <p:par>
                                <p:cTn id="12" presetID="42" presetClass="path" presetSubtype="0" accel="50000" decel="50000" fill="hold" grpId="1" nodeType="withEffect">
                                  <p:stCondLst>
                                    <p:cond delay="0"/>
                                  </p:stCondLst>
                                  <p:childTnLst>
                                    <p:animMotion origin="layout" path="M 0 0 L 0 0.25 E" pathEditMode="relative" ptsTypes="">
                                      <p:cBhvr>
                                        <p:cTn id="13" dur="2000" fill="hold"/>
                                        <p:tgtEl>
                                          <p:spTgt spid="13"/>
                                        </p:tgtEl>
                                        <p:attrNameLst>
                                          <p:attrName>ppt_x</p:attrName>
                                          <p:attrName>ppt_y</p:attrName>
                                        </p:attrNameLst>
                                      </p:cBhvr>
                                    </p:animMotion>
                                  </p:childTnLst>
                                </p:cTn>
                              </p:par>
                            </p:childTnLst>
                          </p:cTn>
                        </p:par>
                        <p:par>
                          <p:cTn id="14" fill="hold">
                            <p:stCondLst>
                              <p:cond delay="4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4500"/>
                            </p:stCondLst>
                            <p:childTnLst>
                              <p:par>
                                <p:cTn id="22" presetID="42" presetClass="path" presetSubtype="0" accel="50000" decel="50000" fill="hold" grpId="2" nodeType="afterEffect">
                                  <p:stCondLst>
                                    <p:cond delay="0"/>
                                  </p:stCondLst>
                                  <p:childTnLst>
                                    <p:animMotion origin="layout" path="M -3.54167E-6 -0.25 L -0.00846 0.1419 " pathEditMode="relative" rAng="0" ptsTypes="AA">
                                      <p:cBhvr>
                                        <p:cTn id="23" dur="2000" fill="hold"/>
                                        <p:tgtEl>
                                          <p:spTgt spid="12"/>
                                        </p:tgtEl>
                                        <p:attrNameLst>
                                          <p:attrName>ppt_x</p:attrName>
                                          <p:attrName>ppt_y</p:attrName>
                                        </p:attrNameLst>
                                      </p:cBhvr>
                                      <p:rCtr x="-430" y="19583"/>
                                    </p:animMotion>
                                  </p:childTnLst>
                                </p:cTn>
                              </p:par>
                              <p:par>
                                <p:cTn id="24" presetID="64" presetClass="path" presetSubtype="0" accel="50000" decel="50000" fill="hold" grpId="2" nodeType="withEffect">
                                  <p:stCondLst>
                                    <p:cond delay="0"/>
                                  </p:stCondLst>
                                  <p:childTnLst>
                                    <p:animMotion origin="layout" path="M 3.64292E-17 0.25 L -3.54167E-6 -0.12361 " pathEditMode="relative" rAng="0" ptsTypes="AA">
                                      <p:cBhvr>
                                        <p:cTn id="25" dur="2000" fill="hold"/>
                                        <p:tgtEl>
                                          <p:spTgt spid="13"/>
                                        </p:tgtEl>
                                        <p:attrNameLst>
                                          <p:attrName>ppt_x</p:attrName>
                                          <p:attrName>ppt_y</p:attrName>
                                        </p:attrNameLst>
                                      </p:cBhvr>
                                      <p:rCtr x="417" y="-2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3" grpId="0" animBg="1"/>
      <p:bldP spid="13" grpId="1" animBg="1"/>
      <p:bldP spid="13" grpId="2"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2F21E7D-E71B-8544-7A6E-DC7EC7C1103C}"/>
              </a:ext>
            </a:extLst>
          </p:cNvPr>
          <p:cNvGrpSpPr/>
          <p:nvPr/>
        </p:nvGrpSpPr>
        <p:grpSpPr>
          <a:xfrm>
            <a:off x="-2065438" y="-3266810"/>
            <a:ext cx="11623275" cy="11363388"/>
            <a:chOff x="-3220470" y="-3266810"/>
            <a:chExt cx="11623275" cy="11363388"/>
          </a:xfrm>
        </p:grpSpPr>
        <p:sp>
          <p:nvSpPr>
            <p:cNvPr id="7" name="Rectangle 6">
              <a:extLst>
                <a:ext uri="{FF2B5EF4-FFF2-40B4-BE49-F238E27FC236}">
                  <a16:creationId xmlns:a16="http://schemas.microsoft.com/office/drawing/2014/main" id="{5A54F2EC-7EF2-FD91-4A16-D0060C994631}"/>
                </a:ext>
              </a:extLst>
            </p:cNvPr>
            <p:cNvSpPr/>
            <p:nvPr/>
          </p:nvSpPr>
          <p:spPr>
            <a:xfrm rot="1060590">
              <a:off x="52889" y="-2445685"/>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8">
              <a:extLst>
                <a:ext uri="{FF2B5EF4-FFF2-40B4-BE49-F238E27FC236}">
                  <a16:creationId xmlns:a16="http://schemas.microsoft.com/office/drawing/2014/main" id="{7AB87FCD-A529-663A-3258-B694EC8945EB}"/>
                </a:ext>
              </a:extLst>
            </p:cNvPr>
            <p:cNvSpPr/>
            <p:nvPr/>
          </p:nvSpPr>
          <p:spPr>
            <a:xfrm rot="1060590">
              <a:off x="-2032585" y="-3015180"/>
              <a:ext cx="8349916" cy="9878243"/>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11">
              <a:extLst>
                <a:ext uri="{FF2B5EF4-FFF2-40B4-BE49-F238E27FC236}">
                  <a16:creationId xmlns:a16="http://schemas.microsoft.com/office/drawing/2014/main" id="{56713DC4-9FCE-F021-41A3-FB5CB6E43678}"/>
                </a:ext>
              </a:extLst>
            </p:cNvPr>
            <p:cNvSpPr/>
            <p:nvPr/>
          </p:nvSpPr>
          <p:spPr>
            <a:xfrm rot="1060590">
              <a:off x="-2513789" y="-3231749"/>
              <a:ext cx="8349916" cy="9878243"/>
            </a:xfrm>
            <a:prstGeom prst="rect">
              <a:avLst/>
            </a:prstGeom>
            <a:solidFill>
              <a:srgbClr val="D7262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a:extLst>
                <a:ext uri="{FF2B5EF4-FFF2-40B4-BE49-F238E27FC236}">
                  <a16:creationId xmlns:a16="http://schemas.microsoft.com/office/drawing/2014/main" id="{175DF578-E37A-9E24-CE66-6B5BDC66B501}"/>
                </a:ext>
              </a:extLst>
            </p:cNvPr>
            <p:cNvSpPr/>
            <p:nvPr/>
          </p:nvSpPr>
          <p:spPr>
            <a:xfrm rot="1060590">
              <a:off x="-3220470" y="-3266810"/>
              <a:ext cx="8349916" cy="11363388"/>
            </a:xfrm>
            <a:prstGeom prst="rect">
              <a:avLst/>
            </a:prstGeom>
            <a:solidFill>
              <a:srgbClr val="D4C19F"/>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4" name="Picture 3" descr="A red and black box with a person's face on it&#10;&#10;Description automatically generated with low confidence">
            <a:extLst>
              <a:ext uri="{FF2B5EF4-FFF2-40B4-BE49-F238E27FC236}">
                <a16:creationId xmlns:a16="http://schemas.microsoft.com/office/drawing/2014/main" id="{33EE5091-0974-149D-340D-607392AB8E4F}"/>
              </a:ext>
            </a:extLst>
          </p:cNvPr>
          <p:cNvPicPr>
            <a:picLocks noChangeAspect="1"/>
          </p:cNvPicPr>
          <p:nvPr/>
        </p:nvPicPr>
        <p:blipFill>
          <a:blip r:embed="rId3"/>
          <a:stretch>
            <a:fillRect/>
          </a:stretch>
        </p:blipFill>
        <p:spPr>
          <a:xfrm>
            <a:off x="7218831" y="0"/>
            <a:ext cx="4973169" cy="6858000"/>
          </a:xfrm>
          <a:prstGeom prst="rect">
            <a:avLst/>
          </a:prstGeom>
        </p:spPr>
      </p:pic>
      <p:sp>
        <p:nvSpPr>
          <p:cNvPr id="16" name="Rectangle 1">
            <a:extLst>
              <a:ext uri="{FF2B5EF4-FFF2-40B4-BE49-F238E27FC236}">
                <a16:creationId xmlns:a16="http://schemas.microsoft.com/office/drawing/2014/main" id="{41758060-6F03-3200-3FB8-FAD7049EDC6D}"/>
              </a:ext>
            </a:extLst>
          </p:cNvPr>
          <p:cNvSpPr>
            <a:spLocks noChangeArrowheads="1"/>
          </p:cNvSpPr>
          <p:nvPr/>
        </p:nvSpPr>
        <p:spPr bwMode="auto">
          <a:xfrm flipH="1">
            <a:off x="436803" y="579323"/>
            <a:ext cx="5237978"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Nova Cond" panose="020B0506020202020204" pitchFamily="34" charset="0"/>
              </a:rPr>
              <a:t>	Stalin is too crude, and this defect which is entirely acceptable in our milieu and in relationships among us as communists, becomes unacceptable in the position of General Secretary. I therefore propose to comrades that they should devise a means of removing him from this job and should appoint to this job someone else who is distinguished from comrade Stalin in all other respects only by the single superior aspect that he should be more tolerant, more polite and more attentive towards comrades, less capricious,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202122"/>
                </a:solidFill>
                <a:effectLst/>
                <a:latin typeface="Arial Nova Cond" panose="020B0506020202020204" pitchFamily="34" charset="0"/>
              </a:rPr>
              <a:t>—Lenin, 4 January 1923</a:t>
            </a:r>
            <a:endParaRPr kumimoji="0" lang="en-US" altLang="en-US" sz="2400" b="0" i="0" u="none" strike="noStrike" cap="none" normalizeH="0" baseline="0" dirty="0">
              <a:ln>
                <a:noFill/>
              </a:ln>
              <a:solidFill>
                <a:schemeClr val="tx1"/>
              </a:solidFill>
              <a:effectLst/>
              <a:latin typeface="Arial Nova Cond" panose="020B0506020202020204" pitchFamily="34" charset="0"/>
            </a:endParaRPr>
          </a:p>
        </p:txBody>
      </p:sp>
      <p:sp>
        <p:nvSpPr>
          <p:cNvPr id="17" name="Rectangle 16">
            <a:extLst>
              <a:ext uri="{FF2B5EF4-FFF2-40B4-BE49-F238E27FC236}">
                <a16:creationId xmlns:a16="http://schemas.microsoft.com/office/drawing/2014/main" id="{B2582BB7-EB62-2481-9259-0D5D3DF58BE7}"/>
              </a:ext>
            </a:extLst>
          </p:cNvPr>
          <p:cNvSpPr/>
          <p:nvPr/>
        </p:nvSpPr>
        <p:spPr>
          <a:xfrm>
            <a:off x="-94690" y="0"/>
            <a:ext cx="12286690" cy="685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20" name="Group 19">
            <a:extLst>
              <a:ext uri="{FF2B5EF4-FFF2-40B4-BE49-F238E27FC236}">
                <a16:creationId xmlns:a16="http://schemas.microsoft.com/office/drawing/2014/main" id="{EF3CEE5C-95D3-3938-4D93-8CDACCB34225}"/>
              </a:ext>
            </a:extLst>
          </p:cNvPr>
          <p:cNvGrpSpPr/>
          <p:nvPr/>
        </p:nvGrpSpPr>
        <p:grpSpPr>
          <a:xfrm>
            <a:off x="436803" y="197328"/>
            <a:ext cx="650972" cy="763989"/>
            <a:chOff x="-4331368" y="0"/>
            <a:chExt cx="1332229" cy="1034716"/>
          </a:xfrm>
        </p:grpSpPr>
        <p:sp>
          <p:nvSpPr>
            <p:cNvPr id="18" name="Flowchart: Sequential Access Storage 17">
              <a:extLst>
                <a:ext uri="{FF2B5EF4-FFF2-40B4-BE49-F238E27FC236}">
                  <a16:creationId xmlns:a16="http://schemas.microsoft.com/office/drawing/2014/main" id="{4C60ACB7-B51C-836F-E321-4FACF70DB80C}"/>
                </a:ext>
              </a:extLst>
            </p:cNvPr>
            <p:cNvSpPr/>
            <p:nvPr/>
          </p:nvSpPr>
          <p:spPr>
            <a:xfrm>
              <a:off x="-4331368"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Flowchart: Sequential Access Storage 18">
              <a:extLst>
                <a:ext uri="{FF2B5EF4-FFF2-40B4-BE49-F238E27FC236}">
                  <a16:creationId xmlns:a16="http://schemas.microsoft.com/office/drawing/2014/main" id="{8590331F-60CE-ED8A-D09D-805C7836E9EF}"/>
                </a:ext>
              </a:extLst>
            </p:cNvPr>
            <p:cNvSpPr/>
            <p:nvPr/>
          </p:nvSpPr>
          <p:spPr>
            <a:xfrm>
              <a:off x="-3606293" y="0"/>
              <a:ext cx="607154" cy="1034716"/>
            </a:xfrm>
            <a:prstGeom prst="flowChartMagneticTap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3383041714"/>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eaker-presentation" id="{71BBCCA4-F706-CB47-B1BA-210519A334EC}" vid="{EB3B99AE-A724-E343-8208-2DE27B6AB569}"/>
    </a:ext>
  </a:extLst>
</a:theme>
</file>

<file path=ppt/theme/theme2.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E7E0A1A40A4A479E42A7B9AE028D1E" ma:contentTypeVersion="13" ma:contentTypeDescription="Create a new document." ma:contentTypeScope="" ma:versionID="9596dcc0602b1801cc225e307189f6b4">
  <xsd:schema xmlns:xsd="http://www.w3.org/2001/XMLSchema" xmlns:xs="http://www.w3.org/2001/XMLSchema" xmlns:p="http://schemas.microsoft.com/office/2006/metadata/properties" xmlns:ns3="65fc365d-2c2e-4f8b-809d-4103b0e1b799" xmlns:ns4="3c69ca84-940a-4dc6-ba49-bb5bea2692bf" targetNamespace="http://schemas.microsoft.com/office/2006/metadata/properties" ma:root="true" ma:fieldsID="b18808450c517f2cf8d3a5051913da98" ns3:_="" ns4:_="">
    <xsd:import namespace="65fc365d-2c2e-4f8b-809d-4103b0e1b799"/>
    <xsd:import namespace="3c69ca84-940a-4dc6-ba49-bb5bea2692b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fc365d-2c2e-4f8b-809d-4103b0e1b7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69ca84-940a-4dc6-ba49-bb5bea2692b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8BEEAA-8920-41E2-BA75-CE78F74DCF98}">
  <ds:schemaRefs>
    <ds:schemaRef ds:uri="http://purl.org/dc/elements/1.1/"/>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purl.org/dc/terms/"/>
    <ds:schemaRef ds:uri="http://www.w3.org/XML/1998/namespace"/>
    <ds:schemaRef ds:uri="65fc365d-2c2e-4f8b-809d-4103b0e1b799"/>
    <ds:schemaRef ds:uri="http://schemas.microsoft.com/office/infopath/2007/PartnerControls"/>
    <ds:schemaRef ds:uri="3c69ca84-940a-4dc6-ba49-bb5bea2692bf"/>
  </ds:schemaRefs>
</ds:datastoreItem>
</file>

<file path=customXml/itemProps2.xml><?xml version="1.0" encoding="utf-8"?>
<ds:datastoreItem xmlns:ds="http://schemas.openxmlformats.org/officeDocument/2006/customXml" ds:itemID="{CDFD5DC3-4DBB-4C5D-BAEB-6B9F26AD4C83}">
  <ds:schemaRefs>
    <ds:schemaRef ds:uri="http://schemas.microsoft.com/sharepoint/v3/contenttype/forms"/>
  </ds:schemaRefs>
</ds:datastoreItem>
</file>

<file path=customXml/itemProps3.xml><?xml version="1.0" encoding="utf-8"?>
<ds:datastoreItem xmlns:ds="http://schemas.openxmlformats.org/officeDocument/2006/customXml" ds:itemID="{76B1B11C-8EDE-4919-B026-8FCCF3F2F9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fc365d-2c2e-4f8b-809d-4103b0e1b799"/>
    <ds:schemaRef ds:uri="3c69ca84-940a-4dc6-ba49-bb5bea269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ATD Slide Templates</Template>
  <TotalTime>0</TotalTime>
  <Words>2827</Words>
  <Application>Microsoft Office PowerPoint</Application>
  <PresentationFormat>Widescreen</PresentationFormat>
  <Paragraphs>183</Paragraphs>
  <Slides>17</Slides>
  <Notes>15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Arial</vt:lpstr>
      <vt:lpstr>Arial</vt:lpstr>
      <vt:lpstr>Arial Nova</vt:lpstr>
      <vt:lpstr>Arial Nova Cond</vt:lpstr>
      <vt:lpstr>BlinkMacSystemFont</vt:lpstr>
      <vt:lpstr>Calibri</vt:lpstr>
      <vt:lpstr>Calibri Light</vt:lpstr>
      <vt:lpstr>Cambria</vt:lpstr>
      <vt:lpstr>Franklin Gothic Book</vt:lpstr>
      <vt:lpstr>Franklin Gothic Medium</vt:lpstr>
      <vt:lpstr>Google Sans</vt:lpstr>
      <vt:lpstr>Proxima Nova</vt:lpstr>
      <vt:lpstr>Source Sans Pro</vt:lpstr>
      <vt:lpstr>Office-Design</vt:lpstr>
      <vt:lpstr>blank white</vt:lpstr>
      <vt:lpstr>blank white</vt:lpstr>
      <vt:lpstr>BDD and the Sleepy Developer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BDD and the Sleepy Developer</dc:title>
  <dc:subject/>
  <dc:creator>Dermot Canniffe</dc:creator>
  <cp:keywords/>
  <dc:description/>
  <cp:lastModifiedBy>Dermot Canniffe</cp:lastModifiedBy>
  <cp:revision>4</cp:revision>
  <dcterms:created xsi:type="dcterms:W3CDTF">2022-11-01T17:48:57Z</dcterms:created>
  <dcterms:modified xsi:type="dcterms:W3CDTF">2022-11-21T15:25:50Z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0x01010056E7E0A1A40A4A479E42A7B9AE028D1E</vt:lpwstr>
  </property>
</Properties>
</file>